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9" r:id="rId12"/>
    <p:sldId id="270" r:id="rId13"/>
    <p:sldId id="271" r:id="rId14"/>
    <p:sldId id="272" r:id="rId15"/>
    <p:sldId id="273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130FB-F0C2-554C-83F0-7F4062940837}" v="4" dt="2020-04-24T01:34:39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>
      <p:cViewPr varScale="1">
        <p:scale>
          <a:sx n="125" d="100"/>
          <a:sy n="125" d="100"/>
        </p:scale>
        <p:origin x="96" y="2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8F36F-19D1-4D89-B8E5-8EED21F82D81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11FFEA-4F51-44D9-8E32-780DFEA08F6B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Initiated by an ordering provider </a:t>
          </a:r>
        </a:p>
      </dgm:t>
    </dgm:pt>
    <dgm:pt modelId="{3E5FDB73-808B-4498-957B-E5075C2377E1}" type="parTrans" cxnId="{89CDD5D4-F2B9-4787-912D-44A3043E1BF2}">
      <dgm:prSet/>
      <dgm:spPr/>
      <dgm:t>
        <a:bodyPr/>
        <a:lstStyle/>
        <a:p>
          <a:endParaRPr lang="en-US"/>
        </a:p>
      </dgm:t>
    </dgm:pt>
    <dgm:pt modelId="{F079C181-89B9-455C-B466-4670DB29CDC4}" type="sibTrans" cxnId="{89CDD5D4-F2B9-4787-912D-44A3043E1BF2}">
      <dgm:prSet/>
      <dgm:spPr/>
      <dgm:t>
        <a:bodyPr/>
        <a:lstStyle/>
        <a:p>
          <a:endParaRPr lang="en-US"/>
        </a:p>
      </dgm:t>
    </dgm:pt>
    <dgm:pt modelId="{98E82254-3DEE-4E5B-8E7A-AFDED317677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Will provide guidance</a:t>
          </a:r>
        </a:p>
      </dgm:t>
    </dgm:pt>
    <dgm:pt modelId="{56BF2E8F-DE6B-4FDF-B8B1-B537F212DB7D}" type="parTrans" cxnId="{4990004D-F081-42EF-9DD3-8815E5EFF398}">
      <dgm:prSet/>
      <dgm:spPr/>
      <dgm:t>
        <a:bodyPr/>
        <a:lstStyle/>
        <a:p>
          <a:endParaRPr lang="en-US"/>
        </a:p>
      </dgm:t>
    </dgm:pt>
    <dgm:pt modelId="{3301F0DD-F12B-4F0C-B0FD-0B351D1D9C10}" type="sibTrans" cxnId="{4990004D-F081-42EF-9DD3-8815E5EFF398}">
      <dgm:prSet/>
      <dgm:spPr/>
      <dgm:t>
        <a:bodyPr/>
        <a:lstStyle/>
        <a:p>
          <a:endParaRPr lang="en-US"/>
        </a:p>
      </dgm:t>
    </dgm:pt>
    <dgm:pt modelId="{101C1121-4F9A-4751-BB3A-2719589363F5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Titrate rate, PEEP, tidal volume (Vt), and FIO2. </a:t>
          </a:r>
        </a:p>
      </dgm:t>
    </dgm:pt>
    <dgm:pt modelId="{F7F82181-49B8-48D6-9F7B-62AEB0595C2D}" type="parTrans" cxnId="{E0B28DEF-BDDC-425B-9DBF-EB19AB328432}">
      <dgm:prSet/>
      <dgm:spPr/>
      <dgm:t>
        <a:bodyPr/>
        <a:lstStyle/>
        <a:p>
          <a:endParaRPr lang="en-US"/>
        </a:p>
      </dgm:t>
    </dgm:pt>
    <dgm:pt modelId="{6D1B7C62-24C9-43CA-8B9A-6DF5C43E5009}" type="sibTrans" cxnId="{E0B28DEF-BDDC-425B-9DBF-EB19AB328432}">
      <dgm:prSet/>
      <dgm:spPr/>
      <dgm:t>
        <a:bodyPr/>
        <a:lstStyle/>
        <a:p>
          <a:endParaRPr lang="en-US"/>
        </a:p>
      </dgm:t>
    </dgm:pt>
    <dgm:pt modelId="{66ED7B96-D3B8-314B-924E-40D7E48EF67A}" type="pres">
      <dgm:prSet presAssocID="{CF68F36F-19D1-4D89-B8E5-8EED21F82D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24F3E-40C3-B94C-842D-805B0022A907}" type="pres">
      <dgm:prSet presAssocID="{101C1121-4F9A-4751-BB3A-2719589363F5}" presName="boxAndChildren" presStyleCnt="0"/>
      <dgm:spPr/>
    </dgm:pt>
    <dgm:pt modelId="{642A8C7F-D48F-2040-A181-9260BCCBDEBD}" type="pres">
      <dgm:prSet presAssocID="{101C1121-4F9A-4751-BB3A-2719589363F5}" presName="parentTextBox" presStyleLbl="node1" presStyleIdx="0" presStyleCnt="3"/>
      <dgm:spPr/>
      <dgm:t>
        <a:bodyPr/>
        <a:lstStyle/>
        <a:p>
          <a:endParaRPr lang="en-US"/>
        </a:p>
      </dgm:t>
    </dgm:pt>
    <dgm:pt modelId="{D951C161-E204-C048-B683-97B3AECCF61A}" type="pres">
      <dgm:prSet presAssocID="{3301F0DD-F12B-4F0C-B0FD-0B351D1D9C10}" presName="sp" presStyleCnt="0"/>
      <dgm:spPr/>
    </dgm:pt>
    <dgm:pt modelId="{DE43C4C8-A803-EC4E-B0CF-0650AD765D7D}" type="pres">
      <dgm:prSet presAssocID="{98E82254-3DEE-4E5B-8E7A-AFDED3176773}" presName="arrowAndChildren" presStyleCnt="0"/>
      <dgm:spPr/>
    </dgm:pt>
    <dgm:pt modelId="{B9E762EA-FFB8-CC47-9E6B-F88E6D51006E}" type="pres">
      <dgm:prSet presAssocID="{98E82254-3DEE-4E5B-8E7A-AFDED317677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B2B523B-1FCD-474A-9A54-033F7632F260}" type="pres">
      <dgm:prSet presAssocID="{F079C181-89B9-455C-B466-4670DB29CDC4}" presName="sp" presStyleCnt="0"/>
      <dgm:spPr/>
    </dgm:pt>
    <dgm:pt modelId="{F355813B-9FD6-D647-8664-C0FBEDE775FC}" type="pres">
      <dgm:prSet presAssocID="{5511FFEA-4F51-44D9-8E32-780DFEA08F6B}" presName="arrowAndChildren" presStyleCnt="0"/>
      <dgm:spPr/>
    </dgm:pt>
    <dgm:pt modelId="{63D2B946-1F87-C74D-A04B-A6050D25905B}" type="pres">
      <dgm:prSet presAssocID="{5511FFEA-4F51-44D9-8E32-780DFEA08F6B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0A56A1B-07A8-A842-B1C1-80071A994C56}" type="presOf" srcId="{101C1121-4F9A-4751-BB3A-2719589363F5}" destId="{642A8C7F-D48F-2040-A181-9260BCCBDEBD}" srcOrd="0" destOrd="0" presId="urn:microsoft.com/office/officeart/2005/8/layout/process4"/>
    <dgm:cxn modelId="{9510119E-32F6-2B41-A126-2B0BF1FB33B5}" type="presOf" srcId="{5511FFEA-4F51-44D9-8E32-780DFEA08F6B}" destId="{63D2B946-1F87-C74D-A04B-A6050D25905B}" srcOrd="0" destOrd="0" presId="urn:microsoft.com/office/officeart/2005/8/layout/process4"/>
    <dgm:cxn modelId="{4990004D-F081-42EF-9DD3-8815E5EFF398}" srcId="{CF68F36F-19D1-4D89-B8E5-8EED21F82D81}" destId="{98E82254-3DEE-4E5B-8E7A-AFDED3176773}" srcOrd="1" destOrd="0" parTransId="{56BF2E8F-DE6B-4FDF-B8B1-B537F212DB7D}" sibTransId="{3301F0DD-F12B-4F0C-B0FD-0B351D1D9C10}"/>
    <dgm:cxn modelId="{CE0CDA9D-AAC9-9140-B92A-95D2EBAB4B3A}" type="presOf" srcId="{98E82254-3DEE-4E5B-8E7A-AFDED3176773}" destId="{B9E762EA-FFB8-CC47-9E6B-F88E6D51006E}" srcOrd="0" destOrd="0" presId="urn:microsoft.com/office/officeart/2005/8/layout/process4"/>
    <dgm:cxn modelId="{2C5D5100-1610-8846-8D7B-237A85C3145B}" type="presOf" srcId="{CF68F36F-19D1-4D89-B8E5-8EED21F82D81}" destId="{66ED7B96-D3B8-314B-924E-40D7E48EF67A}" srcOrd="0" destOrd="0" presId="urn:microsoft.com/office/officeart/2005/8/layout/process4"/>
    <dgm:cxn modelId="{89CDD5D4-F2B9-4787-912D-44A3043E1BF2}" srcId="{CF68F36F-19D1-4D89-B8E5-8EED21F82D81}" destId="{5511FFEA-4F51-44D9-8E32-780DFEA08F6B}" srcOrd="0" destOrd="0" parTransId="{3E5FDB73-808B-4498-957B-E5075C2377E1}" sibTransId="{F079C181-89B9-455C-B466-4670DB29CDC4}"/>
    <dgm:cxn modelId="{E0B28DEF-BDDC-425B-9DBF-EB19AB328432}" srcId="{CF68F36F-19D1-4D89-B8E5-8EED21F82D81}" destId="{101C1121-4F9A-4751-BB3A-2719589363F5}" srcOrd="2" destOrd="0" parTransId="{F7F82181-49B8-48D6-9F7B-62AEB0595C2D}" sibTransId="{6D1B7C62-24C9-43CA-8B9A-6DF5C43E5009}"/>
    <dgm:cxn modelId="{23E926ED-01A0-DF47-B3FE-90A6148CD44B}" type="presParOf" srcId="{66ED7B96-D3B8-314B-924E-40D7E48EF67A}" destId="{5A324F3E-40C3-B94C-842D-805B0022A907}" srcOrd="0" destOrd="0" presId="urn:microsoft.com/office/officeart/2005/8/layout/process4"/>
    <dgm:cxn modelId="{55BA23A1-A89B-214B-820B-57DBF3FECB00}" type="presParOf" srcId="{5A324F3E-40C3-B94C-842D-805B0022A907}" destId="{642A8C7F-D48F-2040-A181-9260BCCBDEBD}" srcOrd="0" destOrd="0" presId="urn:microsoft.com/office/officeart/2005/8/layout/process4"/>
    <dgm:cxn modelId="{C1D1431E-395F-5344-9C05-803BEF017961}" type="presParOf" srcId="{66ED7B96-D3B8-314B-924E-40D7E48EF67A}" destId="{D951C161-E204-C048-B683-97B3AECCF61A}" srcOrd="1" destOrd="0" presId="urn:microsoft.com/office/officeart/2005/8/layout/process4"/>
    <dgm:cxn modelId="{1A3A271A-4C0F-6A4B-884B-16A9ED6CEAE9}" type="presParOf" srcId="{66ED7B96-D3B8-314B-924E-40D7E48EF67A}" destId="{DE43C4C8-A803-EC4E-B0CF-0650AD765D7D}" srcOrd="2" destOrd="0" presId="urn:microsoft.com/office/officeart/2005/8/layout/process4"/>
    <dgm:cxn modelId="{1443649A-A092-EE41-A38F-5C849DC60CB1}" type="presParOf" srcId="{DE43C4C8-A803-EC4E-B0CF-0650AD765D7D}" destId="{B9E762EA-FFB8-CC47-9E6B-F88E6D51006E}" srcOrd="0" destOrd="0" presId="urn:microsoft.com/office/officeart/2005/8/layout/process4"/>
    <dgm:cxn modelId="{8C42BF21-4109-FD43-BFCF-75E0E914596C}" type="presParOf" srcId="{66ED7B96-D3B8-314B-924E-40D7E48EF67A}" destId="{9B2B523B-1FCD-474A-9A54-033F7632F260}" srcOrd="3" destOrd="0" presId="urn:microsoft.com/office/officeart/2005/8/layout/process4"/>
    <dgm:cxn modelId="{B2F089C0-EB32-574A-9EBA-BDF47850E4BB}" type="presParOf" srcId="{66ED7B96-D3B8-314B-924E-40D7E48EF67A}" destId="{F355813B-9FD6-D647-8664-C0FBEDE775FC}" srcOrd="4" destOrd="0" presId="urn:microsoft.com/office/officeart/2005/8/layout/process4"/>
    <dgm:cxn modelId="{47355CA2-D8CF-C541-8273-537D8EE43DAB}" type="presParOf" srcId="{F355813B-9FD6-D647-8664-C0FBEDE775FC}" destId="{63D2B946-1F87-C74D-A04B-A6050D2590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1700F-8E1F-4D3A-838A-9C35ADF8A2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21F3E7-9189-4CEF-9A03-16CA54E30ED7}">
      <dgm:prSet/>
      <dgm:spPr>
        <a:solidFill>
          <a:srgbClr val="0070C0"/>
        </a:solidFill>
      </dgm:spPr>
      <dgm:t>
        <a:bodyPr/>
        <a:lstStyle/>
        <a:p>
          <a:r>
            <a:rPr lang="en-US" b="0" i="0" baseline="0" dirty="0"/>
            <a:t>The ordering provider will determine that the patient is appropriate for the PEEP titration protocol based on the diagnosis of ARDS as defined by: </a:t>
          </a:r>
          <a:endParaRPr lang="en-US" dirty="0"/>
        </a:p>
      </dgm:t>
    </dgm:pt>
    <dgm:pt modelId="{A6E46C55-F235-4D27-BDE1-B0D88BB38A79}" type="parTrans" cxnId="{2DB9EA95-B856-4E74-B532-B491E5C25E16}">
      <dgm:prSet/>
      <dgm:spPr/>
      <dgm:t>
        <a:bodyPr/>
        <a:lstStyle/>
        <a:p>
          <a:endParaRPr lang="en-US"/>
        </a:p>
      </dgm:t>
    </dgm:pt>
    <dgm:pt modelId="{9B8EFDBC-57B1-45EF-B1FD-2C83EE8C6AB8}" type="sibTrans" cxnId="{2DB9EA95-B856-4E74-B532-B491E5C25E16}">
      <dgm:prSet/>
      <dgm:spPr/>
      <dgm:t>
        <a:bodyPr/>
        <a:lstStyle/>
        <a:p>
          <a:endParaRPr lang="en-US"/>
        </a:p>
      </dgm:t>
    </dgm:pt>
    <dgm:pt modelId="{FBB75C07-A10B-4074-B077-D0FA844C08C1}">
      <dgm:prSet/>
      <dgm:spPr>
        <a:solidFill>
          <a:srgbClr val="00B0F0"/>
        </a:solidFill>
      </dgm:spPr>
      <dgm:t>
        <a:bodyPr/>
        <a:lstStyle/>
        <a:p>
          <a:r>
            <a:rPr lang="en-US" b="0" i="0" baseline="0" dirty="0"/>
            <a:t>1. PaO2/ FiO2 &lt; 300 or SpO2/FiO2 &lt; 315 (1,2)</a:t>
          </a:r>
          <a:endParaRPr lang="en-US" dirty="0"/>
        </a:p>
      </dgm:t>
    </dgm:pt>
    <dgm:pt modelId="{63DF64D3-B5A1-42CA-BE18-AB54855F8B57}" type="parTrans" cxnId="{0F62DA14-E2F6-4955-97D4-D0686FE4978D}">
      <dgm:prSet/>
      <dgm:spPr/>
      <dgm:t>
        <a:bodyPr/>
        <a:lstStyle/>
        <a:p>
          <a:endParaRPr lang="en-US"/>
        </a:p>
      </dgm:t>
    </dgm:pt>
    <dgm:pt modelId="{32FEA8BB-5550-4E76-90E0-F8D177731B4A}" type="sibTrans" cxnId="{0F62DA14-E2F6-4955-97D4-D0686FE4978D}">
      <dgm:prSet/>
      <dgm:spPr/>
      <dgm:t>
        <a:bodyPr/>
        <a:lstStyle/>
        <a:p>
          <a:endParaRPr lang="en-US"/>
        </a:p>
      </dgm:t>
    </dgm:pt>
    <dgm:pt modelId="{B37AE0A1-E9FA-411A-B490-6E78ABD1DCBA}">
      <dgm:prSet/>
      <dgm:spPr>
        <a:solidFill>
          <a:srgbClr val="00B0F0"/>
        </a:solidFill>
      </dgm:spPr>
      <dgm:t>
        <a:bodyPr/>
        <a:lstStyle/>
        <a:p>
          <a:r>
            <a:rPr lang="en-US" b="0" i="0" baseline="0" dirty="0"/>
            <a:t>2. Diffuse interstitial infiltrates </a:t>
          </a:r>
          <a:endParaRPr lang="en-US" dirty="0"/>
        </a:p>
      </dgm:t>
    </dgm:pt>
    <dgm:pt modelId="{C97B739D-C5E7-4387-9ADB-ECB6FDDE0F9E}" type="parTrans" cxnId="{7D090837-88B8-4DEE-A945-A84CBBAE7BBD}">
      <dgm:prSet/>
      <dgm:spPr/>
      <dgm:t>
        <a:bodyPr/>
        <a:lstStyle/>
        <a:p>
          <a:endParaRPr lang="en-US"/>
        </a:p>
      </dgm:t>
    </dgm:pt>
    <dgm:pt modelId="{9CC00B8A-9363-4A8F-A85B-E8C8CF1CABC4}" type="sibTrans" cxnId="{7D090837-88B8-4DEE-A945-A84CBBAE7BBD}">
      <dgm:prSet/>
      <dgm:spPr/>
      <dgm:t>
        <a:bodyPr/>
        <a:lstStyle/>
        <a:p>
          <a:endParaRPr lang="en-US"/>
        </a:p>
      </dgm:t>
    </dgm:pt>
    <dgm:pt modelId="{751BBB0C-761C-4D98-B8BA-8DC637DDB661}">
      <dgm:prSet/>
      <dgm:spPr>
        <a:solidFill>
          <a:srgbClr val="00B0F0"/>
        </a:solidFill>
      </dgm:spPr>
      <dgm:t>
        <a:bodyPr/>
        <a:lstStyle/>
        <a:p>
          <a:r>
            <a:rPr lang="en-US" b="0" i="0" baseline="0" dirty="0"/>
            <a:t>3. No clinical evidence of left atrial hypertension (volume overload, heart failure)</a:t>
          </a:r>
          <a:endParaRPr lang="en-US" dirty="0"/>
        </a:p>
      </dgm:t>
    </dgm:pt>
    <dgm:pt modelId="{A177D81F-69BD-4516-97D0-2875E905A246}" type="parTrans" cxnId="{AF0FE928-06C2-4877-95D5-440793871806}">
      <dgm:prSet/>
      <dgm:spPr/>
      <dgm:t>
        <a:bodyPr/>
        <a:lstStyle/>
        <a:p>
          <a:endParaRPr lang="en-US"/>
        </a:p>
      </dgm:t>
    </dgm:pt>
    <dgm:pt modelId="{C4FC3542-7356-428D-B652-DE4C073FF72F}" type="sibTrans" cxnId="{AF0FE928-06C2-4877-95D5-440793871806}">
      <dgm:prSet/>
      <dgm:spPr/>
      <dgm:t>
        <a:bodyPr/>
        <a:lstStyle/>
        <a:p>
          <a:endParaRPr lang="en-US"/>
        </a:p>
      </dgm:t>
    </dgm:pt>
    <dgm:pt modelId="{61833A15-944B-0343-9FCC-70BEC7C9361C}" type="pres">
      <dgm:prSet presAssocID="{1971700F-8E1F-4D3A-838A-9C35ADF8A2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0B21B8-70A1-3C48-9C94-BC0F8F92BA83}" type="pres">
      <dgm:prSet presAssocID="{C421F3E7-9189-4CEF-9A03-16CA54E30ED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49D93-7D25-6344-9CC7-E74C7CAECC0F}" type="pres">
      <dgm:prSet presAssocID="{9B8EFDBC-57B1-45EF-B1FD-2C83EE8C6AB8}" presName="spacer" presStyleCnt="0"/>
      <dgm:spPr/>
    </dgm:pt>
    <dgm:pt modelId="{BE1EAD0B-91BF-1646-A761-9CE6AEEB5B99}" type="pres">
      <dgm:prSet presAssocID="{FBB75C07-A10B-4074-B077-D0FA844C0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53DE3-21C2-774E-BC28-94740C97B4B4}" type="pres">
      <dgm:prSet presAssocID="{32FEA8BB-5550-4E76-90E0-F8D177731B4A}" presName="spacer" presStyleCnt="0"/>
      <dgm:spPr/>
    </dgm:pt>
    <dgm:pt modelId="{EACD5499-8E5C-F248-95C7-013C27C23A4E}" type="pres">
      <dgm:prSet presAssocID="{B37AE0A1-E9FA-411A-B490-6E78ABD1DC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F4577-9C6F-5B40-AD3A-ECE9E37BF5DF}" type="pres">
      <dgm:prSet presAssocID="{9CC00B8A-9363-4A8F-A85B-E8C8CF1CABC4}" presName="spacer" presStyleCnt="0"/>
      <dgm:spPr/>
    </dgm:pt>
    <dgm:pt modelId="{014B5B8C-22C2-6942-80FB-AF1F9E28CAD4}" type="pres">
      <dgm:prSet presAssocID="{751BBB0C-761C-4D98-B8BA-8DC637DDB6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13F0CB-2297-4148-9DC4-EAF0F621D2A0}" type="presOf" srcId="{FBB75C07-A10B-4074-B077-D0FA844C08C1}" destId="{BE1EAD0B-91BF-1646-A761-9CE6AEEB5B99}" srcOrd="0" destOrd="0" presId="urn:microsoft.com/office/officeart/2005/8/layout/vList2"/>
    <dgm:cxn modelId="{2DB9EA95-B856-4E74-B532-B491E5C25E16}" srcId="{1971700F-8E1F-4D3A-838A-9C35ADF8A207}" destId="{C421F3E7-9189-4CEF-9A03-16CA54E30ED7}" srcOrd="0" destOrd="0" parTransId="{A6E46C55-F235-4D27-BDE1-B0D88BB38A79}" sibTransId="{9B8EFDBC-57B1-45EF-B1FD-2C83EE8C6AB8}"/>
    <dgm:cxn modelId="{2B545471-D492-0749-8197-AFF305BADBE6}" type="presOf" srcId="{C421F3E7-9189-4CEF-9A03-16CA54E30ED7}" destId="{050B21B8-70A1-3C48-9C94-BC0F8F92BA83}" srcOrd="0" destOrd="0" presId="urn:microsoft.com/office/officeart/2005/8/layout/vList2"/>
    <dgm:cxn modelId="{7D090837-88B8-4DEE-A945-A84CBBAE7BBD}" srcId="{1971700F-8E1F-4D3A-838A-9C35ADF8A207}" destId="{B37AE0A1-E9FA-411A-B490-6E78ABD1DCBA}" srcOrd="2" destOrd="0" parTransId="{C97B739D-C5E7-4387-9ADB-ECB6FDDE0F9E}" sibTransId="{9CC00B8A-9363-4A8F-A85B-E8C8CF1CABC4}"/>
    <dgm:cxn modelId="{C9B96A87-F8F2-3E41-9BF8-47B2E2015C3D}" type="presOf" srcId="{751BBB0C-761C-4D98-B8BA-8DC637DDB661}" destId="{014B5B8C-22C2-6942-80FB-AF1F9E28CAD4}" srcOrd="0" destOrd="0" presId="urn:microsoft.com/office/officeart/2005/8/layout/vList2"/>
    <dgm:cxn modelId="{526A3898-3B94-194A-988D-F4D21372F6B9}" type="presOf" srcId="{B37AE0A1-E9FA-411A-B490-6E78ABD1DCBA}" destId="{EACD5499-8E5C-F248-95C7-013C27C23A4E}" srcOrd="0" destOrd="0" presId="urn:microsoft.com/office/officeart/2005/8/layout/vList2"/>
    <dgm:cxn modelId="{AF0FE928-06C2-4877-95D5-440793871806}" srcId="{1971700F-8E1F-4D3A-838A-9C35ADF8A207}" destId="{751BBB0C-761C-4D98-B8BA-8DC637DDB661}" srcOrd="3" destOrd="0" parTransId="{A177D81F-69BD-4516-97D0-2875E905A246}" sibTransId="{C4FC3542-7356-428D-B652-DE4C073FF72F}"/>
    <dgm:cxn modelId="{26EF3D3D-D578-CD4D-B7F8-B96D474FF025}" type="presOf" srcId="{1971700F-8E1F-4D3A-838A-9C35ADF8A207}" destId="{61833A15-944B-0343-9FCC-70BEC7C9361C}" srcOrd="0" destOrd="0" presId="urn:microsoft.com/office/officeart/2005/8/layout/vList2"/>
    <dgm:cxn modelId="{0F62DA14-E2F6-4955-97D4-D0686FE4978D}" srcId="{1971700F-8E1F-4D3A-838A-9C35ADF8A207}" destId="{FBB75C07-A10B-4074-B077-D0FA844C08C1}" srcOrd="1" destOrd="0" parTransId="{63DF64D3-B5A1-42CA-BE18-AB54855F8B57}" sibTransId="{32FEA8BB-5550-4E76-90E0-F8D177731B4A}"/>
    <dgm:cxn modelId="{C6C2CC98-B04A-544F-B5D1-0D911F1C1FF0}" type="presParOf" srcId="{61833A15-944B-0343-9FCC-70BEC7C9361C}" destId="{050B21B8-70A1-3C48-9C94-BC0F8F92BA83}" srcOrd="0" destOrd="0" presId="urn:microsoft.com/office/officeart/2005/8/layout/vList2"/>
    <dgm:cxn modelId="{BFF15170-9B6F-3145-9875-27FC57A29752}" type="presParOf" srcId="{61833A15-944B-0343-9FCC-70BEC7C9361C}" destId="{9E249D93-7D25-6344-9CC7-E74C7CAECC0F}" srcOrd="1" destOrd="0" presId="urn:microsoft.com/office/officeart/2005/8/layout/vList2"/>
    <dgm:cxn modelId="{1091F4D6-ACA3-B243-82A3-C5F3E1F81002}" type="presParOf" srcId="{61833A15-944B-0343-9FCC-70BEC7C9361C}" destId="{BE1EAD0B-91BF-1646-A761-9CE6AEEB5B99}" srcOrd="2" destOrd="0" presId="urn:microsoft.com/office/officeart/2005/8/layout/vList2"/>
    <dgm:cxn modelId="{3166CC53-A8A2-9C43-A436-3391CC6AB868}" type="presParOf" srcId="{61833A15-944B-0343-9FCC-70BEC7C9361C}" destId="{96F53DE3-21C2-774E-BC28-94740C97B4B4}" srcOrd="3" destOrd="0" presId="urn:microsoft.com/office/officeart/2005/8/layout/vList2"/>
    <dgm:cxn modelId="{5214F666-44F5-364D-BA45-E38B18E48FA2}" type="presParOf" srcId="{61833A15-944B-0343-9FCC-70BEC7C9361C}" destId="{EACD5499-8E5C-F248-95C7-013C27C23A4E}" srcOrd="4" destOrd="0" presId="urn:microsoft.com/office/officeart/2005/8/layout/vList2"/>
    <dgm:cxn modelId="{767665B7-A60F-8B47-BBC5-769BBF48B237}" type="presParOf" srcId="{61833A15-944B-0343-9FCC-70BEC7C9361C}" destId="{30EF4577-9C6F-5B40-AD3A-ECE9E37BF5DF}" srcOrd="5" destOrd="0" presId="urn:microsoft.com/office/officeart/2005/8/layout/vList2"/>
    <dgm:cxn modelId="{9F5D5837-6A7F-7F41-9CEA-DDA79B69DBE9}" type="presParOf" srcId="{61833A15-944B-0343-9FCC-70BEC7C9361C}" destId="{014B5B8C-22C2-6942-80FB-AF1F9E28CA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9596D-B3C5-114B-A878-F6FA513A8FA8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938CA693-3899-544A-9C14-6CC7AA47B2AF}">
      <dgm:prSet/>
      <dgm:spPr/>
      <dgm:t>
        <a:bodyPr/>
        <a:lstStyle/>
        <a:p>
          <a:r>
            <a:rPr lang="en-US" dirty="0"/>
            <a:t>Use pulse oximetry (SpO2) for FiO2 weaning.</a:t>
          </a:r>
        </a:p>
      </dgm:t>
    </dgm:pt>
    <dgm:pt modelId="{3CF031DD-1827-8746-B989-5A6C766A6069}" type="parTrans" cxnId="{955A5E98-A1ED-EE41-B5DD-6A4F0CFF28B6}">
      <dgm:prSet/>
      <dgm:spPr/>
      <dgm:t>
        <a:bodyPr/>
        <a:lstStyle/>
        <a:p>
          <a:endParaRPr lang="en-US"/>
        </a:p>
      </dgm:t>
    </dgm:pt>
    <dgm:pt modelId="{4747DB0C-1DC6-0348-B40C-FB4F8AB5B4C9}" type="sibTrans" cxnId="{955A5E98-A1ED-EE41-B5DD-6A4F0CFF28B6}">
      <dgm:prSet/>
      <dgm:spPr/>
      <dgm:t>
        <a:bodyPr/>
        <a:lstStyle/>
        <a:p>
          <a:endParaRPr lang="en-US"/>
        </a:p>
      </dgm:t>
    </dgm:pt>
    <dgm:pt modelId="{B4232C3B-9C4F-D443-8A8C-D8B04F784956}">
      <dgm:prSet/>
      <dgm:spPr/>
      <dgm:t>
        <a:bodyPr/>
        <a:lstStyle/>
        <a:p>
          <a:r>
            <a:rPr lang="en-US"/>
            <a:t>Within 30 minutes of intubation, if oxygen saturation is stable, wean FiO2 by .1 to .2 every 15-30 minutes with goal SpO2 is &gt; 92-96%.  </a:t>
          </a:r>
        </a:p>
      </dgm:t>
    </dgm:pt>
    <dgm:pt modelId="{C874DE9D-96C7-2C47-AB3E-B904008070B4}" type="parTrans" cxnId="{531124BA-5D2E-5948-8F59-BC8E8CEEFAC2}">
      <dgm:prSet/>
      <dgm:spPr/>
      <dgm:t>
        <a:bodyPr/>
        <a:lstStyle/>
        <a:p>
          <a:endParaRPr lang="en-US"/>
        </a:p>
      </dgm:t>
    </dgm:pt>
    <dgm:pt modelId="{D1E14FC0-43FA-A849-91F7-D147CDAA766C}" type="sibTrans" cxnId="{531124BA-5D2E-5948-8F59-BC8E8CEEFAC2}">
      <dgm:prSet/>
      <dgm:spPr/>
      <dgm:t>
        <a:bodyPr/>
        <a:lstStyle/>
        <a:p>
          <a:endParaRPr lang="en-US"/>
        </a:p>
      </dgm:t>
    </dgm:pt>
    <dgm:pt modelId="{C7C8123F-360F-FE41-BBE7-F615D9049462}">
      <dgm:prSet/>
      <dgm:spPr/>
      <dgm:t>
        <a:bodyPr/>
        <a:lstStyle/>
        <a:p>
          <a:r>
            <a:rPr lang="en-US"/>
            <a:t>Initial blood gas should be sent, but Fi02 weaning does not need to be delayed if there is a good pulse oximetry signal. </a:t>
          </a:r>
        </a:p>
      </dgm:t>
    </dgm:pt>
    <dgm:pt modelId="{A51B40A1-41AD-8441-8148-62301BFA13FA}" type="parTrans" cxnId="{E2B84A4B-4797-AE4A-843A-A00120802D92}">
      <dgm:prSet/>
      <dgm:spPr/>
      <dgm:t>
        <a:bodyPr/>
        <a:lstStyle/>
        <a:p>
          <a:endParaRPr lang="en-US"/>
        </a:p>
      </dgm:t>
    </dgm:pt>
    <dgm:pt modelId="{2DCCDB3D-5CCB-4B46-AF18-6CF9D51E78BE}" type="sibTrans" cxnId="{E2B84A4B-4797-AE4A-843A-A00120802D92}">
      <dgm:prSet/>
      <dgm:spPr/>
      <dgm:t>
        <a:bodyPr/>
        <a:lstStyle/>
        <a:p>
          <a:endParaRPr lang="en-US"/>
        </a:p>
      </dgm:t>
    </dgm:pt>
    <dgm:pt modelId="{4A82E3B4-88AB-5944-8C35-9327EAA72204}" type="pres">
      <dgm:prSet presAssocID="{76C9596D-B3C5-114B-A878-F6FA513A8F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C45B6E-C7FC-F042-B8EE-448C7452720A}" type="pres">
      <dgm:prSet presAssocID="{938CA693-3899-544A-9C14-6CC7AA47B2AF}" presName="horFlow" presStyleCnt="0"/>
      <dgm:spPr/>
    </dgm:pt>
    <dgm:pt modelId="{C0AC2882-3F31-604D-B99D-20AC9C9E5F4E}" type="pres">
      <dgm:prSet presAssocID="{938CA693-3899-544A-9C14-6CC7AA47B2AF}" presName="bigChev" presStyleLbl="node1" presStyleIdx="0" presStyleCnt="1"/>
      <dgm:spPr/>
      <dgm:t>
        <a:bodyPr/>
        <a:lstStyle/>
        <a:p>
          <a:endParaRPr lang="en-US"/>
        </a:p>
      </dgm:t>
    </dgm:pt>
    <dgm:pt modelId="{CFF17E70-95FF-1743-93DE-8C997C9C9853}" type="pres">
      <dgm:prSet presAssocID="{C874DE9D-96C7-2C47-AB3E-B904008070B4}" presName="parTrans" presStyleCnt="0"/>
      <dgm:spPr/>
    </dgm:pt>
    <dgm:pt modelId="{49E1FB45-633E-E342-B7AB-B5CB30480EEE}" type="pres">
      <dgm:prSet presAssocID="{B4232C3B-9C4F-D443-8A8C-D8B04F784956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541D7-3A5F-D146-B6A1-930303F18DD7}" type="pres">
      <dgm:prSet presAssocID="{D1E14FC0-43FA-A849-91F7-D147CDAA766C}" presName="sibTrans" presStyleCnt="0"/>
      <dgm:spPr/>
    </dgm:pt>
    <dgm:pt modelId="{94A4C7C6-4B18-C447-A96D-BAAFAA7EF8A0}" type="pres">
      <dgm:prSet presAssocID="{C7C8123F-360F-FE41-BBE7-F615D9049462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3E89B-6970-0244-8AD5-88077DD6AE35}" type="presOf" srcId="{76C9596D-B3C5-114B-A878-F6FA513A8FA8}" destId="{4A82E3B4-88AB-5944-8C35-9327EAA72204}" srcOrd="0" destOrd="0" presId="urn:microsoft.com/office/officeart/2005/8/layout/lProcess3"/>
    <dgm:cxn modelId="{E2B84A4B-4797-AE4A-843A-A00120802D92}" srcId="{938CA693-3899-544A-9C14-6CC7AA47B2AF}" destId="{C7C8123F-360F-FE41-BBE7-F615D9049462}" srcOrd="1" destOrd="0" parTransId="{A51B40A1-41AD-8441-8148-62301BFA13FA}" sibTransId="{2DCCDB3D-5CCB-4B46-AF18-6CF9D51E78BE}"/>
    <dgm:cxn modelId="{9D4B63C2-FB66-F540-A2FA-3BDB6CE46536}" type="presOf" srcId="{C7C8123F-360F-FE41-BBE7-F615D9049462}" destId="{94A4C7C6-4B18-C447-A96D-BAAFAA7EF8A0}" srcOrd="0" destOrd="0" presId="urn:microsoft.com/office/officeart/2005/8/layout/lProcess3"/>
    <dgm:cxn modelId="{531124BA-5D2E-5948-8F59-BC8E8CEEFAC2}" srcId="{938CA693-3899-544A-9C14-6CC7AA47B2AF}" destId="{B4232C3B-9C4F-D443-8A8C-D8B04F784956}" srcOrd="0" destOrd="0" parTransId="{C874DE9D-96C7-2C47-AB3E-B904008070B4}" sibTransId="{D1E14FC0-43FA-A849-91F7-D147CDAA766C}"/>
    <dgm:cxn modelId="{955A5E98-A1ED-EE41-B5DD-6A4F0CFF28B6}" srcId="{76C9596D-B3C5-114B-A878-F6FA513A8FA8}" destId="{938CA693-3899-544A-9C14-6CC7AA47B2AF}" srcOrd="0" destOrd="0" parTransId="{3CF031DD-1827-8746-B989-5A6C766A6069}" sibTransId="{4747DB0C-1DC6-0348-B40C-FB4F8AB5B4C9}"/>
    <dgm:cxn modelId="{FDAF7631-D167-E94D-B6BC-59421D794FA2}" type="presOf" srcId="{938CA693-3899-544A-9C14-6CC7AA47B2AF}" destId="{C0AC2882-3F31-604D-B99D-20AC9C9E5F4E}" srcOrd="0" destOrd="0" presId="urn:microsoft.com/office/officeart/2005/8/layout/lProcess3"/>
    <dgm:cxn modelId="{91B24873-58A0-AD47-AF2E-207DF5622E91}" type="presOf" srcId="{B4232C3B-9C4F-D443-8A8C-D8B04F784956}" destId="{49E1FB45-633E-E342-B7AB-B5CB30480EEE}" srcOrd="0" destOrd="0" presId="urn:microsoft.com/office/officeart/2005/8/layout/lProcess3"/>
    <dgm:cxn modelId="{C7A0F377-6839-F54E-BE42-BBCE1AA0627D}" type="presParOf" srcId="{4A82E3B4-88AB-5944-8C35-9327EAA72204}" destId="{C1C45B6E-C7FC-F042-B8EE-448C7452720A}" srcOrd="0" destOrd="0" presId="urn:microsoft.com/office/officeart/2005/8/layout/lProcess3"/>
    <dgm:cxn modelId="{4BBF1FDF-CB27-CC4D-AB6F-AD1C1A3E4380}" type="presParOf" srcId="{C1C45B6E-C7FC-F042-B8EE-448C7452720A}" destId="{C0AC2882-3F31-604D-B99D-20AC9C9E5F4E}" srcOrd="0" destOrd="0" presId="urn:microsoft.com/office/officeart/2005/8/layout/lProcess3"/>
    <dgm:cxn modelId="{0F87DCD7-2E66-7C47-9AB5-DAD33B842B8F}" type="presParOf" srcId="{C1C45B6E-C7FC-F042-B8EE-448C7452720A}" destId="{CFF17E70-95FF-1743-93DE-8C997C9C9853}" srcOrd="1" destOrd="0" presId="urn:microsoft.com/office/officeart/2005/8/layout/lProcess3"/>
    <dgm:cxn modelId="{5D25E158-97FB-A346-B57A-A14F369D5970}" type="presParOf" srcId="{C1C45B6E-C7FC-F042-B8EE-448C7452720A}" destId="{49E1FB45-633E-E342-B7AB-B5CB30480EEE}" srcOrd="2" destOrd="0" presId="urn:microsoft.com/office/officeart/2005/8/layout/lProcess3"/>
    <dgm:cxn modelId="{0C3593A2-81C2-284E-A3CD-E885A9AA79BF}" type="presParOf" srcId="{C1C45B6E-C7FC-F042-B8EE-448C7452720A}" destId="{C43541D7-3A5F-D146-B6A1-930303F18DD7}" srcOrd="3" destOrd="0" presId="urn:microsoft.com/office/officeart/2005/8/layout/lProcess3"/>
    <dgm:cxn modelId="{A4D8495F-9EEA-F147-83AD-799D105E01C1}" type="presParOf" srcId="{C1C45B6E-C7FC-F042-B8EE-448C7452720A}" destId="{94A4C7C6-4B18-C447-A96D-BAAFAA7EF8A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012BED-9A3B-4327-9EFA-552DDF8CF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7454E-A05D-4315-AA47-726771F7F30C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Adjust the PEEP per FiO2 needed based on the PEEP Table to maintain the SpO2 within 92-96% </a:t>
          </a:r>
        </a:p>
      </dgm:t>
    </dgm:pt>
    <dgm:pt modelId="{DAF99E66-2209-498B-8AFD-56274937002E}" type="parTrans" cxnId="{5889E560-376F-4D11-8112-C3E846DD8335}">
      <dgm:prSet/>
      <dgm:spPr/>
      <dgm:t>
        <a:bodyPr/>
        <a:lstStyle/>
        <a:p>
          <a:endParaRPr lang="en-US"/>
        </a:p>
      </dgm:t>
    </dgm:pt>
    <dgm:pt modelId="{3D69B7F9-F112-4C47-9F61-01F920971C72}" type="sibTrans" cxnId="{5889E560-376F-4D11-8112-C3E846DD8335}">
      <dgm:prSet/>
      <dgm:spPr/>
      <dgm:t>
        <a:bodyPr/>
        <a:lstStyle/>
        <a:p>
          <a:endParaRPr lang="en-US"/>
        </a:p>
      </dgm:t>
    </dgm:pt>
    <dgm:pt modelId="{847B4712-C46E-43B0-BBF2-083CA6FC35E4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After changes have been completed, check the plateau pressure (</a:t>
          </a:r>
          <a:r>
            <a:rPr lang="en-US" dirty="0" err="1"/>
            <a:t>Pplat</a:t>
          </a:r>
          <a:r>
            <a:rPr lang="en-US" dirty="0"/>
            <a:t>), after a minimum of 2 minutes</a:t>
          </a:r>
        </a:p>
      </dgm:t>
    </dgm:pt>
    <dgm:pt modelId="{EFA1F5D1-4592-4AAD-98DD-7AB939577B8D}" type="parTrans" cxnId="{F3C0DBE4-8A37-47DA-801C-EF6E767D74CF}">
      <dgm:prSet/>
      <dgm:spPr/>
      <dgm:t>
        <a:bodyPr/>
        <a:lstStyle/>
        <a:p>
          <a:endParaRPr lang="en-US"/>
        </a:p>
      </dgm:t>
    </dgm:pt>
    <dgm:pt modelId="{D4989E00-5932-477A-8663-6F2BA2B141DE}" type="sibTrans" cxnId="{F3C0DBE4-8A37-47DA-801C-EF6E767D74CF}">
      <dgm:prSet/>
      <dgm:spPr/>
      <dgm:t>
        <a:bodyPr/>
        <a:lstStyle/>
        <a:p>
          <a:endParaRPr lang="en-US"/>
        </a:p>
      </dgm:t>
    </dgm:pt>
    <dgm:pt modelId="{FC40B2B7-2E7F-4B80-A8BA-4C9BBC839E6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If the </a:t>
          </a:r>
          <a:r>
            <a:rPr lang="en-US" dirty="0" err="1"/>
            <a:t>Pplat</a:t>
          </a:r>
          <a:r>
            <a:rPr lang="en-US" dirty="0"/>
            <a:t> is &gt;30 cm H2O and driving pressure (</a:t>
          </a:r>
          <a:r>
            <a:rPr lang="en-US" dirty="0" err="1"/>
            <a:t>Pplat</a:t>
          </a:r>
          <a:r>
            <a:rPr lang="en-US" dirty="0"/>
            <a:t> minus PEEP) is &gt;15 cm H2O, decrease Vt by 1ml/kg increments until target </a:t>
          </a:r>
          <a:r>
            <a:rPr lang="en-US" dirty="0" err="1"/>
            <a:t>Pplat</a:t>
          </a:r>
          <a:r>
            <a:rPr lang="en-US" dirty="0"/>
            <a:t> and or driving pressure is met (Goal pH &gt; 7.2).</a:t>
          </a:r>
        </a:p>
      </dgm:t>
    </dgm:pt>
    <dgm:pt modelId="{67920373-6722-475B-982D-78A6DE51EDE9}" type="parTrans" cxnId="{FB42D0C3-2DA5-43E6-941B-CBA78AF9B957}">
      <dgm:prSet/>
      <dgm:spPr/>
      <dgm:t>
        <a:bodyPr/>
        <a:lstStyle/>
        <a:p>
          <a:endParaRPr lang="en-US"/>
        </a:p>
      </dgm:t>
    </dgm:pt>
    <dgm:pt modelId="{B50A0744-9A11-4E30-B5D8-1FE4B7DF0877}" type="sibTrans" cxnId="{FB42D0C3-2DA5-43E6-941B-CBA78AF9B957}">
      <dgm:prSet/>
      <dgm:spPr/>
      <dgm:t>
        <a:bodyPr/>
        <a:lstStyle/>
        <a:p>
          <a:endParaRPr lang="en-US"/>
        </a:p>
      </dgm:t>
    </dgm:pt>
    <dgm:pt modelId="{75912ED3-C192-4089-8570-4FC8555A202D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(Fio2 to be reduced first followed by PEEP)</a:t>
          </a:r>
        </a:p>
      </dgm:t>
    </dgm:pt>
    <dgm:pt modelId="{B2897659-86B5-4B7A-9F82-68D7A011F71E}" type="parTrans" cxnId="{33EC0BD5-AF5E-4B55-A95B-6D0AAA172EA3}">
      <dgm:prSet/>
      <dgm:spPr/>
      <dgm:t>
        <a:bodyPr/>
        <a:lstStyle/>
        <a:p>
          <a:endParaRPr lang="en-US"/>
        </a:p>
      </dgm:t>
    </dgm:pt>
    <dgm:pt modelId="{A4F10FD6-8F5B-487B-8027-632AC0A07B0B}" type="sibTrans" cxnId="{33EC0BD5-AF5E-4B55-A95B-6D0AAA172EA3}">
      <dgm:prSet/>
      <dgm:spPr/>
      <dgm:t>
        <a:bodyPr/>
        <a:lstStyle/>
        <a:p>
          <a:endParaRPr lang="en-US"/>
        </a:p>
      </dgm:t>
    </dgm:pt>
    <dgm:pt modelId="{2438AC2F-65E3-9746-BD6F-89795E2DF5C8}" type="pres">
      <dgm:prSet presAssocID="{0C012BED-9A3B-4327-9EFA-552DDF8CF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8B407-FF59-F143-9120-1171F2C2590D}" type="pres">
      <dgm:prSet presAssocID="{0D97454E-A05D-4315-AA47-726771F7F3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6567A-4E96-5E44-A0D1-CE707F73D371}" type="pres">
      <dgm:prSet presAssocID="{3D69B7F9-F112-4C47-9F61-01F920971C72}" presName="spacer" presStyleCnt="0"/>
      <dgm:spPr/>
    </dgm:pt>
    <dgm:pt modelId="{2504EC9E-BCDA-6E4B-A713-A8CFC825959A}" type="pres">
      <dgm:prSet presAssocID="{847B4712-C46E-43B0-BBF2-083CA6FC35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29DD7-B8F8-0E43-98D3-93B173F55551}" type="pres">
      <dgm:prSet presAssocID="{D4989E00-5932-477A-8663-6F2BA2B141DE}" presName="spacer" presStyleCnt="0"/>
      <dgm:spPr/>
    </dgm:pt>
    <dgm:pt modelId="{BF87339E-B60C-2948-B9E9-0041AF6874EC}" type="pres">
      <dgm:prSet presAssocID="{FC40B2B7-2E7F-4B80-A8BA-4C9BBC839E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7F448-6C3C-614A-80AF-B19FCD80D71D}" type="pres">
      <dgm:prSet presAssocID="{B50A0744-9A11-4E30-B5D8-1FE4B7DF0877}" presName="spacer" presStyleCnt="0"/>
      <dgm:spPr/>
    </dgm:pt>
    <dgm:pt modelId="{9C0A9F69-20FA-6941-97C8-3156C790B904}" type="pres">
      <dgm:prSet presAssocID="{75912ED3-C192-4089-8570-4FC8555A20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C0BD5-AF5E-4B55-A95B-6D0AAA172EA3}" srcId="{0C012BED-9A3B-4327-9EFA-552DDF8CF679}" destId="{75912ED3-C192-4089-8570-4FC8555A202D}" srcOrd="3" destOrd="0" parTransId="{B2897659-86B5-4B7A-9F82-68D7A011F71E}" sibTransId="{A4F10FD6-8F5B-487B-8027-632AC0A07B0B}"/>
    <dgm:cxn modelId="{F3C0DBE4-8A37-47DA-801C-EF6E767D74CF}" srcId="{0C012BED-9A3B-4327-9EFA-552DDF8CF679}" destId="{847B4712-C46E-43B0-BBF2-083CA6FC35E4}" srcOrd="1" destOrd="0" parTransId="{EFA1F5D1-4592-4AAD-98DD-7AB939577B8D}" sibTransId="{D4989E00-5932-477A-8663-6F2BA2B141DE}"/>
    <dgm:cxn modelId="{A0FFA447-A977-4C4F-9BEC-8CCB1F7FB029}" type="presOf" srcId="{847B4712-C46E-43B0-BBF2-083CA6FC35E4}" destId="{2504EC9E-BCDA-6E4B-A713-A8CFC825959A}" srcOrd="0" destOrd="0" presId="urn:microsoft.com/office/officeart/2005/8/layout/vList2"/>
    <dgm:cxn modelId="{F5924EB4-423A-BA45-817A-32ABF106553F}" type="presOf" srcId="{75912ED3-C192-4089-8570-4FC8555A202D}" destId="{9C0A9F69-20FA-6941-97C8-3156C790B904}" srcOrd="0" destOrd="0" presId="urn:microsoft.com/office/officeart/2005/8/layout/vList2"/>
    <dgm:cxn modelId="{5889E560-376F-4D11-8112-C3E846DD8335}" srcId="{0C012BED-9A3B-4327-9EFA-552DDF8CF679}" destId="{0D97454E-A05D-4315-AA47-726771F7F30C}" srcOrd="0" destOrd="0" parTransId="{DAF99E66-2209-498B-8AFD-56274937002E}" sibTransId="{3D69B7F9-F112-4C47-9F61-01F920971C72}"/>
    <dgm:cxn modelId="{E7238F8D-0AD5-1E46-9D93-2F9569E83DE0}" type="presOf" srcId="{FC40B2B7-2E7F-4B80-A8BA-4C9BBC839E62}" destId="{BF87339E-B60C-2948-B9E9-0041AF6874EC}" srcOrd="0" destOrd="0" presId="urn:microsoft.com/office/officeart/2005/8/layout/vList2"/>
    <dgm:cxn modelId="{68AAD598-746F-EF44-B177-5D0C3C8AFE01}" type="presOf" srcId="{0D97454E-A05D-4315-AA47-726771F7F30C}" destId="{E788B407-FF59-F143-9120-1171F2C2590D}" srcOrd="0" destOrd="0" presId="urn:microsoft.com/office/officeart/2005/8/layout/vList2"/>
    <dgm:cxn modelId="{FB42D0C3-2DA5-43E6-941B-CBA78AF9B957}" srcId="{0C012BED-9A3B-4327-9EFA-552DDF8CF679}" destId="{FC40B2B7-2E7F-4B80-A8BA-4C9BBC839E62}" srcOrd="2" destOrd="0" parTransId="{67920373-6722-475B-982D-78A6DE51EDE9}" sibTransId="{B50A0744-9A11-4E30-B5D8-1FE4B7DF0877}"/>
    <dgm:cxn modelId="{8462A828-B163-A642-B2C2-CF7290335954}" type="presOf" srcId="{0C012BED-9A3B-4327-9EFA-552DDF8CF679}" destId="{2438AC2F-65E3-9746-BD6F-89795E2DF5C8}" srcOrd="0" destOrd="0" presId="urn:microsoft.com/office/officeart/2005/8/layout/vList2"/>
    <dgm:cxn modelId="{A847C002-0876-6946-A9C0-A7288CA680B3}" type="presParOf" srcId="{2438AC2F-65E3-9746-BD6F-89795E2DF5C8}" destId="{E788B407-FF59-F143-9120-1171F2C2590D}" srcOrd="0" destOrd="0" presId="urn:microsoft.com/office/officeart/2005/8/layout/vList2"/>
    <dgm:cxn modelId="{0F551A42-0BC0-C145-A8A7-178C86E147F0}" type="presParOf" srcId="{2438AC2F-65E3-9746-BD6F-89795E2DF5C8}" destId="{4EA6567A-4E96-5E44-A0D1-CE707F73D371}" srcOrd="1" destOrd="0" presId="urn:microsoft.com/office/officeart/2005/8/layout/vList2"/>
    <dgm:cxn modelId="{23E45B82-BA7F-7044-B0D3-6D58E9DBE517}" type="presParOf" srcId="{2438AC2F-65E3-9746-BD6F-89795E2DF5C8}" destId="{2504EC9E-BCDA-6E4B-A713-A8CFC825959A}" srcOrd="2" destOrd="0" presId="urn:microsoft.com/office/officeart/2005/8/layout/vList2"/>
    <dgm:cxn modelId="{234E1AE3-710C-EE48-86D6-085C88DBA555}" type="presParOf" srcId="{2438AC2F-65E3-9746-BD6F-89795E2DF5C8}" destId="{C9C29DD7-B8F8-0E43-98D3-93B173F55551}" srcOrd="3" destOrd="0" presId="urn:microsoft.com/office/officeart/2005/8/layout/vList2"/>
    <dgm:cxn modelId="{475C92A4-CB4F-4E47-96C9-564C414C249A}" type="presParOf" srcId="{2438AC2F-65E3-9746-BD6F-89795E2DF5C8}" destId="{BF87339E-B60C-2948-B9E9-0041AF6874EC}" srcOrd="4" destOrd="0" presId="urn:microsoft.com/office/officeart/2005/8/layout/vList2"/>
    <dgm:cxn modelId="{D817BA9F-6229-8940-B1F2-852083210E85}" type="presParOf" srcId="{2438AC2F-65E3-9746-BD6F-89795E2DF5C8}" destId="{D2B7F448-6C3C-614A-80AF-B19FCD80D71D}" srcOrd="5" destOrd="0" presId="urn:microsoft.com/office/officeart/2005/8/layout/vList2"/>
    <dgm:cxn modelId="{D7038C31-29CE-6B4C-902A-EE6B0FD11D94}" type="presParOf" srcId="{2438AC2F-65E3-9746-BD6F-89795E2DF5C8}" destId="{9C0A9F69-20FA-6941-97C8-3156C790B9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E05C94-46CB-401E-BCDB-EDE5E8EA9BD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00DB6-6232-44C1-B92B-4A75F8F1B87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/>
            <a:t>Eligible Patients</a:t>
          </a:r>
          <a:r>
            <a:rPr lang="en-US" dirty="0"/>
            <a:t>:  PEEP of &lt; or = 10 and FiO2 of &lt; or = 0.4 </a:t>
          </a:r>
        </a:p>
      </dgm:t>
    </dgm:pt>
    <dgm:pt modelId="{FE0D2FDA-0881-4BDD-B49A-C6347ACE935C}" type="parTrans" cxnId="{9382D01B-0C39-446F-AA2F-AA013BBCE1D6}">
      <dgm:prSet/>
      <dgm:spPr/>
      <dgm:t>
        <a:bodyPr/>
        <a:lstStyle/>
        <a:p>
          <a:endParaRPr lang="en-US"/>
        </a:p>
      </dgm:t>
    </dgm:pt>
    <dgm:pt modelId="{065F9AE5-D65F-4B35-9B2F-23BA25190ABB}" type="sibTrans" cxnId="{9382D01B-0C39-446F-AA2F-AA013BBCE1D6}">
      <dgm:prSet/>
      <dgm:spPr/>
      <dgm:t>
        <a:bodyPr/>
        <a:lstStyle/>
        <a:p>
          <a:endParaRPr lang="en-US"/>
        </a:p>
      </dgm:t>
    </dgm:pt>
    <dgm:pt modelId="{E6A3190E-541F-4A35-B599-1E1F1145EFF6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Patients meeting criteria should be placed on a daily spontaneous breathing trial (SBT) after undergoing sedation interruption.  </a:t>
          </a:r>
        </a:p>
      </dgm:t>
    </dgm:pt>
    <dgm:pt modelId="{6D16550E-02C6-41C3-B6EF-0BD886BF7FC2}" type="parTrans" cxnId="{2045999E-850A-43BA-88A0-822056404DA6}">
      <dgm:prSet/>
      <dgm:spPr/>
      <dgm:t>
        <a:bodyPr/>
        <a:lstStyle/>
        <a:p>
          <a:endParaRPr lang="en-US"/>
        </a:p>
      </dgm:t>
    </dgm:pt>
    <dgm:pt modelId="{F4FE2AED-57F8-4339-B5AA-4D36114EEE2F}" type="sibTrans" cxnId="{2045999E-850A-43BA-88A0-822056404DA6}">
      <dgm:prSet/>
      <dgm:spPr/>
      <dgm:t>
        <a:bodyPr/>
        <a:lstStyle/>
        <a:p>
          <a:endParaRPr lang="en-US"/>
        </a:p>
      </dgm:t>
    </dgm:pt>
    <dgm:pt modelId="{E17AC167-0E5A-4DE8-89D5-58C8535A05F5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Those passing SBT after 30 minutes should proceed to </a:t>
          </a:r>
          <a:r>
            <a:rPr lang="en-US" dirty="0" err="1"/>
            <a:t>extubation</a:t>
          </a:r>
          <a:r>
            <a:rPr lang="en-US" dirty="0"/>
            <a:t>.</a:t>
          </a:r>
        </a:p>
      </dgm:t>
    </dgm:pt>
    <dgm:pt modelId="{2B02EAB3-AB8A-48D3-A5E9-3F04B4E0F5C6}" type="parTrans" cxnId="{5151202B-366D-40A6-B517-C1D191CFB19D}">
      <dgm:prSet/>
      <dgm:spPr/>
      <dgm:t>
        <a:bodyPr/>
        <a:lstStyle/>
        <a:p>
          <a:endParaRPr lang="en-US"/>
        </a:p>
      </dgm:t>
    </dgm:pt>
    <dgm:pt modelId="{E4C2E34A-179D-4C01-A69E-DF56F7050E99}" type="sibTrans" cxnId="{5151202B-366D-40A6-B517-C1D191CFB19D}">
      <dgm:prSet/>
      <dgm:spPr/>
      <dgm:t>
        <a:bodyPr/>
        <a:lstStyle/>
        <a:p>
          <a:endParaRPr lang="en-US"/>
        </a:p>
      </dgm:t>
    </dgm:pt>
    <dgm:pt modelId="{E07CE78A-90E5-4076-9D7A-01A8A5B4EB45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Patients not passing SBT should be placed on a spontaneous wean protocol utilizing Volume Support (Servo) or Pressure Support (Servo or GE) modes of mechanical ventilation.</a:t>
          </a:r>
        </a:p>
      </dgm:t>
    </dgm:pt>
    <dgm:pt modelId="{A8588D70-B795-4013-804B-57298694C984}" type="parTrans" cxnId="{35DAF424-3C92-4B7D-B7EA-337B8CA7184F}">
      <dgm:prSet/>
      <dgm:spPr/>
      <dgm:t>
        <a:bodyPr/>
        <a:lstStyle/>
        <a:p>
          <a:endParaRPr lang="en-US"/>
        </a:p>
      </dgm:t>
    </dgm:pt>
    <dgm:pt modelId="{FB4581E7-F606-46B8-BB6A-E0FBDF9EB2E5}" type="sibTrans" cxnId="{35DAF424-3C92-4B7D-B7EA-337B8CA7184F}">
      <dgm:prSet/>
      <dgm:spPr/>
      <dgm:t>
        <a:bodyPr/>
        <a:lstStyle/>
        <a:p>
          <a:endParaRPr lang="en-US"/>
        </a:p>
      </dgm:t>
    </dgm:pt>
    <dgm:pt modelId="{71A874A2-80D4-FC4A-AAAA-929B256439D3}" type="pres">
      <dgm:prSet presAssocID="{9FE05C94-46CB-401E-BCDB-EDE5E8EA9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2CD86E-501B-0E4D-B20F-49A76EE1A09A}" type="pres">
      <dgm:prSet presAssocID="{70C00DB6-6232-44C1-B92B-4A75F8F1B8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F2FCC-32A4-3C4D-BF93-E7E7D5025EAF}" type="pres">
      <dgm:prSet presAssocID="{065F9AE5-D65F-4B35-9B2F-23BA25190ABB}" presName="spacer" presStyleCnt="0"/>
      <dgm:spPr/>
    </dgm:pt>
    <dgm:pt modelId="{DCE08DBF-777D-FC45-A222-CB6D80EF979A}" type="pres">
      <dgm:prSet presAssocID="{E6A3190E-541F-4A35-B599-1E1F1145EF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5DD90-2FBE-F048-8887-3AF50F40B799}" type="pres">
      <dgm:prSet presAssocID="{F4FE2AED-57F8-4339-B5AA-4D36114EEE2F}" presName="spacer" presStyleCnt="0"/>
      <dgm:spPr/>
    </dgm:pt>
    <dgm:pt modelId="{37AA1D40-39D6-194E-9738-5B7B77A91322}" type="pres">
      <dgm:prSet presAssocID="{E17AC167-0E5A-4DE8-89D5-58C8535A05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567C1-C080-9748-9BEF-7FE019EC3A64}" type="pres">
      <dgm:prSet presAssocID="{E4C2E34A-179D-4C01-A69E-DF56F7050E99}" presName="spacer" presStyleCnt="0"/>
      <dgm:spPr/>
    </dgm:pt>
    <dgm:pt modelId="{F74F8BCC-429E-F84C-B2C5-CCB59C1E6EE4}" type="pres">
      <dgm:prSet presAssocID="{E07CE78A-90E5-4076-9D7A-01A8A5B4EB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45999E-850A-43BA-88A0-822056404DA6}" srcId="{9FE05C94-46CB-401E-BCDB-EDE5E8EA9BD4}" destId="{E6A3190E-541F-4A35-B599-1E1F1145EFF6}" srcOrd="1" destOrd="0" parTransId="{6D16550E-02C6-41C3-B6EF-0BD886BF7FC2}" sibTransId="{F4FE2AED-57F8-4339-B5AA-4D36114EEE2F}"/>
    <dgm:cxn modelId="{69B94FDD-9FFF-F24A-B87F-124EF167FD5F}" type="presOf" srcId="{70C00DB6-6232-44C1-B92B-4A75F8F1B877}" destId="{B22CD86E-501B-0E4D-B20F-49A76EE1A09A}" srcOrd="0" destOrd="0" presId="urn:microsoft.com/office/officeart/2005/8/layout/vList2"/>
    <dgm:cxn modelId="{C7DB430A-4FB3-584C-83DD-BB2D653B17DE}" type="presOf" srcId="{9FE05C94-46CB-401E-BCDB-EDE5E8EA9BD4}" destId="{71A874A2-80D4-FC4A-AAAA-929B256439D3}" srcOrd="0" destOrd="0" presId="urn:microsoft.com/office/officeart/2005/8/layout/vList2"/>
    <dgm:cxn modelId="{F709ECF9-05F9-8342-97A4-52795EACE2B2}" type="presOf" srcId="{E17AC167-0E5A-4DE8-89D5-58C8535A05F5}" destId="{37AA1D40-39D6-194E-9738-5B7B77A91322}" srcOrd="0" destOrd="0" presId="urn:microsoft.com/office/officeart/2005/8/layout/vList2"/>
    <dgm:cxn modelId="{9382D01B-0C39-446F-AA2F-AA013BBCE1D6}" srcId="{9FE05C94-46CB-401E-BCDB-EDE5E8EA9BD4}" destId="{70C00DB6-6232-44C1-B92B-4A75F8F1B877}" srcOrd="0" destOrd="0" parTransId="{FE0D2FDA-0881-4BDD-B49A-C6347ACE935C}" sibTransId="{065F9AE5-D65F-4B35-9B2F-23BA25190ABB}"/>
    <dgm:cxn modelId="{0A9420B8-4156-7D4A-8BA5-33EA56BE0361}" type="presOf" srcId="{E07CE78A-90E5-4076-9D7A-01A8A5B4EB45}" destId="{F74F8BCC-429E-F84C-B2C5-CCB59C1E6EE4}" srcOrd="0" destOrd="0" presId="urn:microsoft.com/office/officeart/2005/8/layout/vList2"/>
    <dgm:cxn modelId="{EC10DDE9-F9B0-814E-B4B6-0F321265780F}" type="presOf" srcId="{E6A3190E-541F-4A35-B599-1E1F1145EFF6}" destId="{DCE08DBF-777D-FC45-A222-CB6D80EF979A}" srcOrd="0" destOrd="0" presId="urn:microsoft.com/office/officeart/2005/8/layout/vList2"/>
    <dgm:cxn modelId="{35DAF424-3C92-4B7D-B7EA-337B8CA7184F}" srcId="{9FE05C94-46CB-401E-BCDB-EDE5E8EA9BD4}" destId="{E07CE78A-90E5-4076-9D7A-01A8A5B4EB45}" srcOrd="3" destOrd="0" parTransId="{A8588D70-B795-4013-804B-57298694C984}" sibTransId="{FB4581E7-F606-46B8-BB6A-E0FBDF9EB2E5}"/>
    <dgm:cxn modelId="{5151202B-366D-40A6-B517-C1D191CFB19D}" srcId="{9FE05C94-46CB-401E-BCDB-EDE5E8EA9BD4}" destId="{E17AC167-0E5A-4DE8-89D5-58C8535A05F5}" srcOrd="2" destOrd="0" parTransId="{2B02EAB3-AB8A-48D3-A5E9-3F04B4E0F5C6}" sibTransId="{E4C2E34A-179D-4C01-A69E-DF56F7050E99}"/>
    <dgm:cxn modelId="{FB849BE4-4A4C-EA43-884D-1DBAD23AEDC4}" type="presParOf" srcId="{71A874A2-80D4-FC4A-AAAA-929B256439D3}" destId="{B22CD86E-501B-0E4D-B20F-49A76EE1A09A}" srcOrd="0" destOrd="0" presId="urn:microsoft.com/office/officeart/2005/8/layout/vList2"/>
    <dgm:cxn modelId="{F067FC44-2B86-F041-A092-ABA8F385F79E}" type="presParOf" srcId="{71A874A2-80D4-FC4A-AAAA-929B256439D3}" destId="{E41F2FCC-32A4-3C4D-BF93-E7E7D5025EAF}" srcOrd="1" destOrd="0" presId="urn:microsoft.com/office/officeart/2005/8/layout/vList2"/>
    <dgm:cxn modelId="{67219D5A-07B4-4447-8A21-8CD7E5F250B2}" type="presParOf" srcId="{71A874A2-80D4-FC4A-AAAA-929B256439D3}" destId="{DCE08DBF-777D-FC45-A222-CB6D80EF979A}" srcOrd="2" destOrd="0" presId="urn:microsoft.com/office/officeart/2005/8/layout/vList2"/>
    <dgm:cxn modelId="{B3B2841B-4E77-A247-B358-DD253F7D2D98}" type="presParOf" srcId="{71A874A2-80D4-FC4A-AAAA-929B256439D3}" destId="{5285DD90-2FBE-F048-8887-3AF50F40B799}" srcOrd="3" destOrd="0" presId="urn:microsoft.com/office/officeart/2005/8/layout/vList2"/>
    <dgm:cxn modelId="{5581A696-3839-7643-BEE2-CFD76B64E057}" type="presParOf" srcId="{71A874A2-80D4-FC4A-AAAA-929B256439D3}" destId="{37AA1D40-39D6-194E-9738-5B7B77A91322}" srcOrd="4" destOrd="0" presId="urn:microsoft.com/office/officeart/2005/8/layout/vList2"/>
    <dgm:cxn modelId="{1A91EB86-95B3-9A4B-8E7E-8D9E87647FF0}" type="presParOf" srcId="{71A874A2-80D4-FC4A-AAAA-929B256439D3}" destId="{47A567C1-C080-9748-9BEF-7FE019EC3A64}" srcOrd="5" destOrd="0" presId="urn:microsoft.com/office/officeart/2005/8/layout/vList2"/>
    <dgm:cxn modelId="{C837324B-B3AE-EC40-B27F-E6FC5E5DBEE1}" type="presParOf" srcId="{71A874A2-80D4-FC4A-AAAA-929B256439D3}" destId="{F74F8BCC-429E-F84C-B2C5-CCB59C1E6E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A8C7F-D48F-2040-A181-9260BCCBDEBD}">
      <dsp:nvSpPr>
        <dsp:cNvPr id="0" name=""/>
        <dsp:cNvSpPr/>
      </dsp:nvSpPr>
      <dsp:spPr>
        <a:xfrm>
          <a:off x="0" y="2555198"/>
          <a:ext cx="8229600" cy="83867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Titrate rate, PEEP, tidal volume (Vt), and FIO2. </a:t>
          </a:r>
        </a:p>
      </dsp:txBody>
      <dsp:txXfrm>
        <a:off x="0" y="2555198"/>
        <a:ext cx="8229600" cy="838673"/>
      </dsp:txXfrm>
    </dsp:sp>
    <dsp:sp modelId="{B9E762EA-FFB8-CC47-9E6B-F88E6D51006E}">
      <dsp:nvSpPr>
        <dsp:cNvPr id="0" name=""/>
        <dsp:cNvSpPr/>
      </dsp:nvSpPr>
      <dsp:spPr>
        <a:xfrm rot="10800000">
          <a:off x="0" y="1277899"/>
          <a:ext cx="8229600" cy="1289879"/>
        </a:xfrm>
        <a:prstGeom prst="upArrowCallou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Will provide guidance</a:t>
          </a:r>
        </a:p>
      </dsp:txBody>
      <dsp:txXfrm rot="10800000">
        <a:off x="0" y="1277899"/>
        <a:ext cx="8229600" cy="838125"/>
      </dsp:txXfrm>
    </dsp:sp>
    <dsp:sp modelId="{63D2B946-1F87-C74D-A04B-A6050D25905B}">
      <dsp:nvSpPr>
        <dsp:cNvPr id="0" name=""/>
        <dsp:cNvSpPr/>
      </dsp:nvSpPr>
      <dsp:spPr>
        <a:xfrm rot="10800000">
          <a:off x="0" y="599"/>
          <a:ext cx="8229600" cy="1289879"/>
        </a:xfrm>
        <a:prstGeom prst="upArrowCallou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Initiated by an ordering provider </a:t>
          </a:r>
        </a:p>
      </dsp:txBody>
      <dsp:txXfrm rot="10800000">
        <a:off x="0" y="599"/>
        <a:ext cx="8229600" cy="838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21B8-70A1-3C48-9C94-BC0F8F92BA83}">
      <dsp:nvSpPr>
        <dsp:cNvPr id="0" name=""/>
        <dsp:cNvSpPr/>
      </dsp:nvSpPr>
      <dsp:spPr>
        <a:xfrm>
          <a:off x="0" y="19636"/>
          <a:ext cx="8229600" cy="7956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/>
            <a:t>The ordering provider will determine that the patient is appropriate for the PEEP titration protocol based on the diagnosis of ARDS as defined by: </a:t>
          </a:r>
          <a:endParaRPr lang="en-US" sz="2000" kern="1200" dirty="0"/>
        </a:p>
      </dsp:txBody>
      <dsp:txXfrm>
        <a:off x="38838" y="58474"/>
        <a:ext cx="8151924" cy="717924"/>
      </dsp:txXfrm>
    </dsp:sp>
    <dsp:sp modelId="{BE1EAD0B-91BF-1646-A761-9CE6AEEB5B99}">
      <dsp:nvSpPr>
        <dsp:cNvPr id="0" name=""/>
        <dsp:cNvSpPr/>
      </dsp:nvSpPr>
      <dsp:spPr>
        <a:xfrm>
          <a:off x="0" y="872836"/>
          <a:ext cx="8229600" cy="79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/>
            <a:t>1. PaO2/ FiO2 &lt; 300 or SpO2/FiO2 &lt; 315 (1,2)</a:t>
          </a:r>
          <a:endParaRPr lang="en-US" sz="2000" kern="1200" dirty="0"/>
        </a:p>
      </dsp:txBody>
      <dsp:txXfrm>
        <a:off x="38838" y="911674"/>
        <a:ext cx="8151924" cy="717924"/>
      </dsp:txXfrm>
    </dsp:sp>
    <dsp:sp modelId="{EACD5499-8E5C-F248-95C7-013C27C23A4E}">
      <dsp:nvSpPr>
        <dsp:cNvPr id="0" name=""/>
        <dsp:cNvSpPr/>
      </dsp:nvSpPr>
      <dsp:spPr>
        <a:xfrm>
          <a:off x="0" y="1726036"/>
          <a:ext cx="8229600" cy="79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/>
            <a:t>2. Diffuse interstitial infiltrates </a:t>
          </a:r>
          <a:endParaRPr lang="en-US" sz="2000" kern="1200" dirty="0"/>
        </a:p>
      </dsp:txBody>
      <dsp:txXfrm>
        <a:off x="38838" y="1764874"/>
        <a:ext cx="8151924" cy="717924"/>
      </dsp:txXfrm>
    </dsp:sp>
    <dsp:sp modelId="{014B5B8C-22C2-6942-80FB-AF1F9E28CAD4}">
      <dsp:nvSpPr>
        <dsp:cNvPr id="0" name=""/>
        <dsp:cNvSpPr/>
      </dsp:nvSpPr>
      <dsp:spPr>
        <a:xfrm>
          <a:off x="0" y="2579236"/>
          <a:ext cx="8229600" cy="795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dirty="0"/>
            <a:t>3. No clinical evidence of left atrial hypertension (volume overload, heart failure)</a:t>
          </a:r>
          <a:endParaRPr lang="en-US" sz="2000" kern="1200" dirty="0"/>
        </a:p>
      </dsp:txBody>
      <dsp:txXfrm>
        <a:off x="38838" y="2618074"/>
        <a:ext cx="81519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C2882-3F31-604D-B99D-20AC9C9E5F4E}">
      <dsp:nvSpPr>
        <dsp:cNvPr id="0" name=""/>
        <dsp:cNvSpPr/>
      </dsp:nvSpPr>
      <dsp:spPr>
        <a:xfrm>
          <a:off x="2205" y="1015722"/>
          <a:ext cx="3407568" cy="136302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Use pulse oximetry (SpO2) for FiO2 weaning.</a:t>
          </a:r>
        </a:p>
      </dsp:txBody>
      <dsp:txXfrm>
        <a:off x="683719" y="1015722"/>
        <a:ext cx="2044541" cy="1363027"/>
      </dsp:txXfrm>
    </dsp:sp>
    <dsp:sp modelId="{49E1FB45-633E-E342-B7AB-B5CB30480EEE}">
      <dsp:nvSpPr>
        <dsp:cNvPr id="0" name=""/>
        <dsp:cNvSpPr/>
      </dsp:nvSpPr>
      <dsp:spPr>
        <a:xfrm>
          <a:off x="2966790" y="1131579"/>
          <a:ext cx="2828282" cy="1131312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Within 30 minutes of intubation, if oxygen saturation is stable, wean FiO2 by .1 to .2 every 15-30 minutes with goal SpO2 is &gt; 92-96%.  </a:t>
          </a:r>
        </a:p>
      </dsp:txBody>
      <dsp:txXfrm>
        <a:off x="3532446" y="1131579"/>
        <a:ext cx="1696970" cy="1131312"/>
      </dsp:txXfrm>
    </dsp:sp>
    <dsp:sp modelId="{94A4C7C6-4B18-C447-A96D-BAAFAA7EF8A0}">
      <dsp:nvSpPr>
        <dsp:cNvPr id="0" name=""/>
        <dsp:cNvSpPr/>
      </dsp:nvSpPr>
      <dsp:spPr>
        <a:xfrm>
          <a:off x="5399112" y="1131579"/>
          <a:ext cx="2828282" cy="1131312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Initial blood gas should be sent, but Fi02 weaning does not need to be delayed if there is a good pulse oximetry signal. </a:t>
          </a:r>
        </a:p>
      </dsp:txBody>
      <dsp:txXfrm>
        <a:off x="5964768" y="1131579"/>
        <a:ext cx="1696970" cy="1131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8B407-FF59-F143-9120-1171F2C2590D}">
      <dsp:nvSpPr>
        <dsp:cNvPr id="0" name=""/>
        <dsp:cNvSpPr/>
      </dsp:nvSpPr>
      <dsp:spPr>
        <a:xfrm>
          <a:off x="0" y="451898"/>
          <a:ext cx="5111749" cy="83910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Adjust the PEEP per FiO2 needed based on the PEEP Table to maintain the SpO2 within 92-96% </a:t>
          </a:r>
        </a:p>
      </dsp:txBody>
      <dsp:txXfrm>
        <a:off x="40962" y="492860"/>
        <a:ext cx="5029825" cy="757185"/>
      </dsp:txXfrm>
    </dsp:sp>
    <dsp:sp modelId="{2504EC9E-BCDA-6E4B-A713-A8CFC825959A}">
      <dsp:nvSpPr>
        <dsp:cNvPr id="0" name=""/>
        <dsp:cNvSpPr/>
      </dsp:nvSpPr>
      <dsp:spPr>
        <a:xfrm>
          <a:off x="0" y="1334208"/>
          <a:ext cx="5111749" cy="83910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After changes have been completed, check the plateau pressure (</a:t>
          </a:r>
          <a:r>
            <a:rPr lang="en-US" sz="1500" kern="1200" dirty="0" err="1"/>
            <a:t>Pplat</a:t>
          </a:r>
          <a:r>
            <a:rPr lang="en-US" sz="1500" kern="1200" dirty="0"/>
            <a:t>), after a minimum of 2 minutes</a:t>
          </a:r>
        </a:p>
      </dsp:txBody>
      <dsp:txXfrm>
        <a:off x="40962" y="1375170"/>
        <a:ext cx="5029825" cy="757185"/>
      </dsp:txXfrm>
    </dsp:sp>
    <dsp:sp modelId="{BF87339E-B60C-2948-B9E9-0041AF6874EC}">
      <dsp:nvSpPr>
        <dsp:cNvPr id="0" name=""/>
        <dsp:cNvSpPr/>
      </dsp:nvSpPr>
      <dsp:spPr>
        <a:xfrm>
          <a:off x="0" y="2216517"/>
          <a:ext cx="5111749" cy="83910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If the </a:t>
          </a:r>
          <a:r>
            <a:rPr lang="en-US" sz="1500" kern="1200" dirty="0" err="1"/>
            <a:t>Pplat</a:t>
          </a:r>
          <a:r>
            <a:rPr lang="en-US" sz="1500" kern="1200" dirty="0"/>
            <a:t> is &gt;30 cm H2O and driving pressure (</a:t>
          </a:r>
          <a:r>
            <a:rPr lang="en-US" sz="1500" kern="1200" dirty="0" err="1"/>
            <a:t>Pplat</a:t>
          </a:r>
          <a:r>
            <a:rPr lang="en-US" sz="1500" kern="1200" dirty="0"/>
            <a:t> minus PEEP) is &gt;15 cm H2O, decrease Vt by 1ml/kg increments until target </a:t>
          </a:r>
          <a:r>
            <a:rPr lang="en-US" sz="1500" kern="1200" dirty="0" err="1"/>
            <a:t>Pplat</a:t>
          </a:r>
          <a:r>
            <a:rPr lang="en-US" sz="1500" kern="1200" dirty="0"/>
            <a:t> and or driving pressure is met (Goal pH &gt; 7.2).</a:t>
          </a:r>
        </a:p>
      </dsp:txBody>
      <dsp:txXfrm>
        <a:off x="40962" y="2257479"/>
        <a:ext cx="5029825" cy="757185"/>
      </dsp:txXfrm>
    </dsp:sp>
    <dsp:sp modelId="{9C0A9F69-20FA-6941-97C8-3156C790B904}">
      <dsp:nvSpPr>
        <dsp:cNvPr id="0" name=""/>
        <dsp:cNvSpPr/>
      </dsp:nvSpPr>
      <dsp:spPr>
        <a:xfrm>
          <a:off x="0" y="3098826"/>
          <a:ext cx="5111749" cy="83910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(Fio2 to be reduced first followed by PEEP)</a:t>
          </a:r>
        </a:p>
      </dsp:txBody>
      <dsp:txXfrm>
        <a:off x="40962" y="3139788"/>
        <a:ext cx="5029825" cy="757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CD86E-501B-0E4D-B20F-49A76EE1A09A}">
      <dsp:nvSpPr>
        <dsp:cNvPr id="0" name=""/>
        <dsp:cNvSpPr/>
      </dsp:nvSpPr>
      <dsp:spPr>
        <a:xfrm>
          <a:off x="0" y="466158"/>
          <a:ext cx="5111749" cy="83197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Eligible Patients</a:t>
          </a:r>
          <a:r>
            <a:rPr lang="en-US" sz="1500" kern="1200" dirty="0"/>
            <a:t>:  PEEP of &lt; or = 10 and FiO2 of &lt; or = 0.4 </a:t>
          </a:r>
        </a:p>
      </dsp:txBody>
      <dsp:txXfrm>
        <a:off x="40614" y="506772"/>
        <a:ext cx="5030521" cy="750751"/>
      </dsp:txXfrm>
    </dsp:sp>
    <dsp:sp modelId="{DCE08DBF-777D-FC45-A222-CB6D80EF979A}">
      <dsp:nvSpPr>
        <dsp:cNvPr id="0" name=""/>
        <dsp:cNvSpPr/>
      </dsp:nvSpPr>
      <dsp:spPr>
        <a:xfrm>
          <a:off x="0" y="1341337"/>
          <a:ext cx="5111749" cy="83197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Patients meeting criteria should be placed on a daily spontaneous breathing trial (SBT) after undergoing sedation interruption.  </a:t>
          </a:r>
        </a:p>
      </dsp:txBody>
      <dsp:txXfrm>
        <a:off x="40614" y="1381951"/>
        <a:ext cx="5030521" cy="750751"/>
      </dsp:txXfrm>
    </dsp:sp>
    <dsp:sp modelId="{37AA1D40-39D6-194E-9738-5B7B77A91322}">
      <dsp:nvSpPr>
        <dsp:cNvPr id="0" name=""/>
        <dsp:cNvSpPr/>
      </dsp:nvSpPr>
      <dsp:spPr>
        <a:xfrm>
          <a:off x="0" y="2216517"/>
          <a:ext cx="5111749" cy="83197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Those passing SBT after 30 minutes should proceed to </a:t>
          </a:r>
          <a:r>
            <a:rPr lang="en-US" sz="1500" kern="1200" dirty="0" err="1"/>
            <a:t>extubation</a:t>
          </a:r>
          <a:r>
            <a:rPr lang="en-US" sz="1500" kern="1200" dirty="0"/>
            <a:t>.</a:t>
          </a:r>
        </a:p>
      </dsp:txBody>
      <dsp:txXfrm>
        <a:off x="40614" y="2257131"/>
        <a:ext cx="5030521" cy="750751"/>
      </dsp:txXfrm>
    </dsp:sp>
    <dsp:sp modelId="{F74F8BCC-429E-F84C-B2C5-CCB59C1E6EE4}">
      <dsp:nvSpPr>
        <dsp:cNvPr id="0" name=""/>
        <dsp:cNvSpPr/>
      </dsp:nvSpPr>
      <dsp:spPr>
        <a:xfrm>
          <a:off x="0" y="3091697"/>
          <a:ext cx="5111749" cy="831979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Patients not passing SBT should be placed on a spontaneous wean protocol utilizing Volume Support (Servo) or Pressure Support (Servo or GE) modes of mechanical ventilation.</a:t>
          </a:r>
        </a:p>
      </dsp:txBody>
      <dsp:txXfrm>
        <a:off x="40614" y="3132311"/>
        <a:ext cx="5030521" cy="75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3C21-26D8-464B-B67D-5F6CCD2240D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2F11-063A-49E7-9A90-9D49D18C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5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BE2E-24E0-4CDE-9BEA-26BE11B8E1B5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5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5FA6-8E8C-449C-B0C9-AB19D802A367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955C-D923-4BCF-9C69-67FCAF604F2D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629400" cy="36194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7976-77EB-4B39-8E57-DEB7F1B5097C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1C71-157B-46CF-B481-D206F01B81F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6"/>
            <a:ext cx="9144000" cy="4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672" y="3709"/>
            <a:ext cx="6529508" cy="35824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30A-EB60-40AE-A60C-0A30732DBC2E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6"/>
            <a:ext cx="9144000" cy="4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672" y="3709"/>
            <a:ext cx="6529508" cy="358241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4863-8A03-4221-B3FF-B368DDCD6048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4381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1746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F464-EDC9-4818-92CF-97BE24BB2A9A}" type="datetime1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6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2336"/>
            <a:ext cx="6629400" cy="36070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1F03-7C91-4CB8-B2C1-84FFB5E6FCF7}" type="datetime1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C2B5-A038-407C-A326-4D1F88E991C1}" type="datetime1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55" y="44450"/>
            <a:ext cx="6477000" cy="3619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E5A5-A15C-4C6A-9352-7D3F9F71DA15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"/>
            <a:ext cx="6629400" cy="36194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CF61C-AF53-41AE-8183-EBE13DF79FE5}" type="datetime1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4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D5CE-762F-4520-8E82-52A2D41B4C3A}" type="datetime1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5715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4742602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67B0-4BB5-46FC-B990-5AB9D96F34D8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4260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4742602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3489-8E5A-41F3-B374-A500CC48CE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3302"/>
            <a:ext cx="1143000" cy="34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711917"/>
            <a:ext cx="1600200" cy="39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dsnet.org/files/pbwtables_2005-02-02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COVID-19 </a:t>
            </a:r>
            <a:br>
              <a:rPr lang="en-US" sz="3100" dirty="0"/>
            </a:br>
            <a:r>
              <a:rPr lang="en-US" sz="3100" dirty="0"/>
              <a:t>Mechanical Ventilator titration &amp; weaning protocol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Bonk</a:t>
            </a:r>
          </a:p>
          <a:p>
            <a:pPr>
              <a:lnSpc>
                <a:spcPct val="90000"/>
              </a:lnSpc>
            </a:pPr>
            <a:r>
              <a:rPr lang="en-US" dirty="0"/>
              <a:t>Lotano</a:t>
            </a:r>
          </a:p>
          <a:p>
            <a:pPr>
              <a:lnSpc>
                <a:spcPct val="90000"/>
              </a:lnSpc>
            </a:pPr>
            <a:r>
              <a:rPr lang="en-US" dirty="0"/>
              <a:t>Patel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FBED3D5-BF21-47E0-B5DF-7A132732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spcAft>
                  <a:spcPts val="600"/>
                </a:spcAft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F4C7-3C74-DA4A-8944-493B05EC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09"/>
            <a:ext cx="8804380" cy="358241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Extubation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948C-1227-544E-8BEE-0F4C1890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350"/>
            <a:ext cx="8458200" cy="3657600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8000" dirty="0"/>
              <a:t>Assess for cuff leak on Assist control ventilation</a:t>
            </a:r>
          </a:p>
          <a:p>
            <a:pPr lvl="2"/>
            <a:r>
              <a:rPr lang="en-US" sz="8000" dirty="0"/>
              <a:t>Consider course of IV steroids independent of cuff leak if intubated for &gt; 10 days</a:t>
            </a:r>
          </a:p>
          <a:p>
            <a:pPr lvl="3"/>
            <a:r>
              <a:rPr lang="en-US" sz="8000" dirty="0"/>
              <a:t>Methylprednisolone 40 mg q12hr for 4 doses</a:t>
            </a:r>
          </a:p>
          <a:p>
            <a:pPr lvl="2"/>
            <a:r>
              <a:rPr lang="en-US" sz="8000" dirty="0"/>
              <a:t>&lt; 110 mL – Do not extubate</a:t>
            </a:r>
          </a:p>
          <a:p>
            <a:pPr lvl="3"/>
            <a:r>
              <a:rPr lang="en-US" sz="8000" dirty="0"/>
              <a:t>Consider course of IV steroids if not already given</a:t>
            </a:r>
          </a:p>
          <a:p>
            <a:pPr lvl="3"/>
            <a:r>
              <a:rPr lang="en-US" sz="8000" dirty="0"/>
              <a:t>If failed twice, consider tracheostomy</a:t>
            </a:r>
          </a:p>
          <a:p>
            <a:pPr lvl="2"/>
            <a:r>
              <a:rPr lang="en-US" sz="8000" dirty="0">
                <a:sym typeface="Symbol" pitchFamily="2" charset="2"/>
              </a:rPr>
              <a:t></a:t>
            </a:r>
            <a:r>
              <a:rPr lang="en-US" sz="8000" dirty="0"/>
              <a:t> 110 mL – Proceed with </a:t>
            </a:r>
            <a:r>
              <a:rPr lang="en-US" sz="8000" dirty="0" err="1"/>
              <a:t>extubation</a:t>
            </a:r>
            <a:endParaRPr lang="en-US" sz="8000" dirty="0"/>
          </a:p>
          <a:p>
            <a:pPr lvl="1"/>
            <a:r>
              <a:rPr lang="en-US" sz="8000" dirty="0"/>
              <a:t>Consider cough suppressant</a:t>
            </a:r>
          </a:p>
          <a:p>
            <a:pPr lvl="2"/>
            <a:r>
              <a:rPr lang="en-US" sz="8000" dirty="0"/>
              <a:t>Lidocaine through ETT</a:t>
            </a:r>
          </a:p>
          <a:p>
            <a:pPr lvl="2"/>
            <a:r>
              <a:rPr lang="en-US" sz="8000" dirty="0"/>
              <a:t>Small dose opioid</a:t>
            </a:r>
          </a:p>
          <a:p>
            <a:pPr lvl="2"/>
            <a:r>
              <a:rPr lang="en-US" sz="8000" dirty="0"/>
              <a:t>Dexmedetomidine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183DE-2C16-B844-A8DC-0BB5F7D4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EFE7-9651-A14E-BC6E-FDF281AD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3709"/>
            <a:ext cx="9337780" cy="358241"/>
          </a:xfrm>
        </p:spPr>
        <p:txBody>
          <a:bodyPr/>
          <a:lstStyle/>
          <a:p>
            <a:pPr algn="ctr"/>
            <a:r>
              <a:rPr lang="en-US" dirty="0" err="1"/>
              <a:t>Extubation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17EB-9DEA-914B-9719-BD76FA1AA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600" dirty="0"/>
              <a:t>If frequent, thin endotracheal secretions, the following can be considered:</a:t>
            </a:r>
          </a:p>
          <a:p>
            <a:pPr lvl="2"/>
            <a:r>
              <a:rPr lang="en-US" sz="2600" dirty="0"/>
              <a:t>Glycopyrrolate 10 mcg/kg q8hr</a:t>
            </a:r>
          </a:p>
          <a:p>
            <a:pPr lvl="2"/>
            <a:r>
              <a:rPr lang="en-US" sz="2600" dirty="0"/>
              <a:t>Chlorpheniramine 4 mg q6hr</a:t>
            </a:r>
          </a:p>
          <a:p>
            <a:pPr lvl="2"/>
            <a:r>
              <a:rPr lang="en-US" sz="2600" dirty="0"/>
              <a:t>Diuresis</a:t>
            </a:r>
          </a:p>
          <a:p>
            <a:pPr lvl="1">
              <a:buFont typeface="Wingdings" pitchFamily="2" charset="2"/>
              <a:buChar char="q"/>
            </a:pPr>
            <a:r>
              <a:rPr lang="nb-NO" sz="2600" dirty="0" err="1"/>
              <a:t>Prepare</a:t>
            </a:r>
            <a:r>
              <a:rPr lang="nb-NO" sz="2600" dirty="0"/>
              <a:t> drape, </a:t>
            </a:r>
            <a:r>
              <a:rPr lang="nb-NO" sz="2600" dirty="0" err="1"/>
              <a:t>plastic</a:t>
            </a:r>
            <a:r>
              <a:rPr lang="nb-NO" sz="2600" dirty="0"/>
              <a:t> bag (for ETT), and </a:t>
            </a:r>
            <a:r>
              <a:rPr lang="nb-NO" sz="2600" dirty="0" err="1"/>
              <a:t>supplemental</a:t>
            </a:r>
            <a:r>
              <a:rPr lang="nb-NO" sz="2600" dirty="0"/>
              <a:t> </a:t>
            </a:r>
            <a:r>
              <a:rPr lang="nb-NO" sz="2600" dirty="0" err="1"/>
              <a:t>oxygen</a:t>
            </a:r>
            <a:r>
              <a:rPr lang="nb-NO" sz="2600" dirty="0"/>
              <a:t> for </a:t>
            </a:r>
            <a:r>
              <a:rPr lang="nb-NO" sz="2600" dirty="0" err="1"/>
              <a:t>extubation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7EB2-ACB9-F14E-9CB3-7211ABE1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7EE5-8421-E34A-845C-E9884D5B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09"/>
            <a:ext cx="8880580" cy="358241"/>
          </a:xfrm>
        </p:spPr>
        <p:txBody>
          <a:bodyPr/>
          <a:lstStyle/>
          <a:p>
            <a:pPr algn="ctr"/>
            <a:r>
              <a:rPr lang="en-US" dirty="0" err="1"/>
              <a:t>Extubation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F213-55B1-A543-8854-A80B1A92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Non-invasive Support Post-extubation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HFNC offers multiple advantages over conventional nasal cannula including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decreased anatomic dead space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CO2 washout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improved </a:t>
            </a:r>
            <a:r>
              <a:rPr lang="en-US" dirty="0" err="1"/>
              <a:t>mucociliary</a:t>
            </a:r>
            <a:r>
              <a:rPr lang="en-US" dirty="0"/>
              <a:t> function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modest PEEP (0.4-0.8 per 10 L/min)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D13B5-9495-5446-A09B-CDF3C43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23E85-3552-1B47-B176-68F551E0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304800"/>
          </a:xfrm>
        </p:spPr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>Non-invasive Support Post-extubation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376E-DEA7-924F-9792-2E4A27AF7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Consideration for </a:t>
            </a:r>
            <a:r>
              <a:rPr lang="en-US" dirty="0" err="1">
                <a:solidFill>
                  <a:srgbClr val="C00000"/>
                </a:solidFill>
              </a:rPr>
              <a:t>extubation</a:t>
            </a:r>
            <a:r>
              <a:rPr lang="en-US" dirty="0">
                <a:solidFill>
                  <a:srgbClr val="C00000"/>
                </a:solidFill>
              </a:rPr>
              <a:t> to HFNC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EEA3C-6C31-CB47-B6C8-AA77D23B3C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2"/>
            <a:r>
              <a:rPr lang="en-US" dirty="0"/>
              <a:t>RSBI 80-105</a:t>
            </a:r>
          </a:p>
          <a:p>
            <a:pPr lvl="2"/>
            <a:r>
              <a:rPr lang="en-US" dirty="0"/>
              <a:t>Frequent endotracheal suctioning</a:t>
            </a:r>
          </a:p>
          <a:p>
            <a:pPr lvl="2"/>
            <a:r>
              <a:rPr lang="en-US" dirty="0"/>
              <a:t>Chronic hypoxic respiratory failure</a:t>
            </a:r>
          </a:p>
          <a:p>
            <a:pPr lvl="2"/>
            <a:r>
              <a:rPr lang="en-US" dirty="0"/>
              <a:t>BMI &gt; 30</a:t>
            </a:r>
          </a:p>
          <a:p>
            <a:pPr lvl="2"/>
            <a:r>
              <a:rPr lang="en-US" dirty="0"/>
              <a:t>Age &gt; 65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608C3-7E8E-A940-B6C9-F1F5CD1E5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Consideration for </a:t>
            </a:r>
            <a:r>
              <a:rPr lang="en-US" dirty="0" err="1">
                <a:solidFill>
                  <a:srgbClr val="C00000"/>
                </a:solidFill>
              </a:rPr>
              <a:t>extubation</a:t>
            </a:r>
            <a:r>
              <a:rPr lang="en-US" dirty="0">
                <a:solidFill>
                  <a:srgbClr val="C00000"/>
                </a:solidFill>
              </a:rPr>
              <a:t> to NIV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8AFF3-D81A-4145-8B22-D346185A30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2"/>
            <a:r>
              <a:rPr lang="en-US" dirty="0"/>
              <a:t>Chronic heart failure</a:t>
            </a:r>
          </a:p>
          <a:p>
            <a:pPr lvl="2"/>
            <a:r>
              <a:rPr lang="en-US" dirty="0" err="1"/>
              <a:t>Hypercarbic</a:t>
            </a:r>
            <a:r>
              <a:rPr lang="en-US" dirty="0"/>
              <a:t> respiratory failure</a:t>
            </a:r>
          </a:p>
          <a:p>
            <a:pPr lvl="2"/>
            <a:r>
              <a:rPr lang="en-US" dirty="0"/>
              <a:t>&gt; 1 failed weaning trial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51F82-0669-2A48-8285-B133A462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CF8690-D3D6-084A-AC57-EDBE42C59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622163"/>
              </p:ext>
            </p:extLst>
          </p:nvPr>
        </p:nvGraphicFramePr>
        <p:xfrm>
          <a:off x="457200" y="89535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77568957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1420158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7561636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kumimoji="0" lang="en-US" altLang="en-US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S/F = 64 +( 0.84 x P/F)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85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Mild ARDS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&lt;300mmHg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&lt;315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1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Moderate ARDS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&lt;200mmHg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&lt;235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97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Severe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&lt;100mmHg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&lt;148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7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Proning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&lt;150mmHg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&lt;190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Paralytic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&lt;120mmHg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&lt;165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367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0597-B928-334E-B6A6-F298B3AF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B9B1D60-3D2D-5F4A-85AB-317FBCF0F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79048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P/F to S/F conversions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955C1-3112-F744-9788-8C3886D8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8CBAA8-7564-A541-A00B-207EC8D91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61950"/>
            <a:ext cx="7620000" cy="43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95600" y="57150"/>
            <a:ext cx="6248400" cy="304800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79672" y="3709"/>
            <a:ext cx="6529508" cy="358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kern="1200"/>
              <a:t>Useful Tips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00150"/>
            <a:ext cx="8229600" cy="308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graphicFrame>
        <p:nvGraphicFramePr>
          <p:cNvPr id="16" name="Content Placeholder 10">
            <a:extLst>
              <a:ext uri="{FF2B5EF4-FFF2-40B4-BE49-F238E27FC236}">
                <a16:creationId xmlns:a16="http://schemas.microsoft.com/office/drawing/2014/main" id="{DE2EBAF2-06D3-4E66-AFEE-B5CD07677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30418"/>
              </p:ext>
            </p:extLst>
          </p:nvPr>
        </p:nvGraphicFramePr>
        <p:xfrm>
          <a:off x="457200" y="8953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BB9F7F3-C14D-9842-9FA2-1D99E6CC7D4A}"/>
              </a:ext>
            </a:extLst>
          </p:cNvPr>
          <p:cNvSpPr/>
          <p:nvPr/>
        </p:nvSpPr>
        <p:spPr>
          <a:xfrm>
            <a:off x="2743200" y="442570"/>
            <a:ext cx="4190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/>
              <a:t>THE PURPOSE OF THIS PROTOCOL </a:t>
            </a:r>
          </a:p>
        </p:txBody>
      </p:sp>
    </p:spTree>
    <p:extLst>
      <p:ext uri="{BB962C8B-B14F-4D97-AF65-F5344CB8AC3E}">
        <p14:creationId xmlns:p14="http://schemas.microsoft.com/office/powerpoint/2010/main" val="4235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91D2B09-E4B7-47A3-B71C-B7A7BB79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72" y="3709"/>
            <a:ext cx="6529508" cy="3582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F7782-860E-0547-A1D0-7CC1A422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3" name="Rectangle 1">
            <a:extLst>
              <a:ext uri="{FF2B5EF4-FFF2-40B4-BE49-F238E27FC236}">
                <a16:creationId xmlns:a16="http://schemas.microsoft.com/office/drawing/2014/main" id="{E60931E4-CE4F-4345-B947-176120C06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78183"/>
              </p:ext>
            </p:extLst>
          </p:nvPr>
        </p:nvGraphicFramePr>
        <p:xfrm>
          <a:off x="457200" y="8953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8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4D48-8907-824A-B91A-AF56AB3A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9"/>
            <a:ext cx="9109180" cy="358241"/>
          </a:xfrm>
        </p:spPr>
        <p:txBody>
          <a:bodyPr/>
          <a:lstStyle/>
          <a:p>
            <a:r>
              <a:rPr lang="en-US" dirty="0"/>
              <a:t>        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C211FF-5DC2-7A4C-AF65-A96B8651B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380627"/>
              </p:ext>
            </p:extLst>
          </p:nvPr>
        </p:nvGraphicFramePr>
        <p:xfrm>
          <a:off x="457200" y="8953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645C0-5723-9444-AD48-2519AA5F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FD566-90CF-DC48-B9B7-A8ABBFE96811}"/>
              </a:ext>
            </a:extLst>
          </p:cNvPr>
          <p:cNvSpPr txBox="1"/>
          <p:nvPr/>
        </p:nvSpPr>
        <p:spPr>
          <a:xfrm>
            <a:off x="1752600" y="42984"/>
            <a:ext cx="541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FIO2 Wean Protocol</a:t>
            </a:r>
          </a:p>
        </p:txBody>
      </p:sp>
    </p:spTree>
    <p:extLst>
      <p:ext uri="{BB962C8B-B14F-4D97-AF65-F5344CB8AC3E}">
        <p14:creationId xmlns:p14="http://schemas.microsoft.com/office/powerpoint/2010/main" val="23810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64A-0A03-2747-BCEF-8D851D55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36"/>
            <a:ext cx="8686800" cy="3607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1900" dirty="0"/>
              <a:t>Adjust Vt to a maximum of 6 ml/kg ideal body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72D2-D736-634E-8F7F-A93EE3E0CD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The desired Vt will be calculated using the predicted body weight formula.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000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000" dirty="0"/>
              <a:t>OR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000" dirty="0"/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dirty="0"/>
              <a:t>by referencing the Ideal Body Weight (IBW) and tidal volume (Vt) nomogram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dirty="0">
                <a:hlinkClick r:id="rId2"/>
              </a:rPr>
              <a:t>nomogram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5846EF-4F64-40BA-A5C2-875608F2F5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70C0"/>
                </a:solidFill>
              </a:rPr>
              <a:t>• Males = 50 + 2.3 [height (inches) - 60]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 Females = 45.5 + 2.3 [height (inches) – 60]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2CFE4-8C92-C843-AF3F-8CC62BA8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EA8CB1A-1EBC-D546-A119-F3EDEEC0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5" y="204787"/>
            <a:ext cx="3346449" cy="87153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/>
            </a:r>
            <a:br>
              <a:rPr lang="en-US" sz="1700" dirty="0"/>
            </a:br>
            <a:r>
              <a:rPr lang="en-US" dirty="0"/>
              <a:t>Wean PEEP based on the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E5A06-1A7F-5346-ADB1-301D56CCD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1076326"/>
            <a:ext cx="3236914" cy="351829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                                                                         </a:t>
            </a:r>
          </a:p>
          <a:p>
            <a:r>
              <a:rPr lang="en-US" sz="2000" b="1" dirty="0"/>
              <a:t>Contact the critical care physician if breath stacking or </a:t>
            </a:r>
            <a:r>
              <a:rPr lang="en-US" sz="2000" b="1" dirty="0" err="1"/>
              <a:t>dys</a:t>
            </a:r>
            <a:r>
              <a:rPr lang="en-US" sz="2000" b="1" dirty="0"/>
              <a:t>-synchrony occurs</a:t>
            </a:r>
            <a:r>
              <a:rPr lang="en-US" sz="2000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634A6-6A06-0946-959A-697E12A9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182B06B6-17A5-4155-ABD2-FC39ECA55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223518"/>
              </p:ext>
            </p:extLst>
          </p:nvPr>
        </p:nvGraphicFramePr>
        <p:xfrm>
          <a:off x="3575050" y="204788"/>
          <a:ext cx="5111750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A90E6388-2C9A-114D-B7CD-24332DC0C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122227"/>
            <a:ext cx="8150962" cy="5033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1FEF10-E1B4-C444-8923-6A65B9AE808A}"/>
              </a:ext>
            </a:extLst>
          </p:cNvPr>
          <p:cNvSpPr/>
          <p:nvPr/>
        </p:nvSpPr>
        <p:spPr>
          <a:xfrm>
            <a:off x="119065" y="3790950"/>
            <a:ext cx="3005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   </a:t>
            </a:r>
            <a:r>
              <a:rPr lang="en-US" sz="2000" b="1" dirty="0">
                <a:effectLst/>
              </a:rPr>
              <a:t>Simplified PEEP table</a:t>
            </a:r>
          </a:p>
        </p:txBody>
      </p:sp>
    </p:spTree>
    <p:extLst>
      <p:ext uri="{BB962C8B-B14F-4D97-AF65-F5344CB8AC3E}">
        <p14:creationId xmlns:p14="http://schemas.microsoft.com/office/powerpoint/2010/main" val="3505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6886FC9-EFAA-484D-AB8C-43EB7384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38150"/>
            <a:ext cx="3810000" cy="87153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dirty="0"/>
              <a:t>Procedure for Spontaneous Parameters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75429A8-66E6-400A-92C2-AC484740C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Rapid Shallow breathing Index (RSBI)= RR/Vt</a:t>
            </a:r>
          </a:p>
          <a:p>
            <a:endParaRPr lang="en-US" sz="1900" dirty="0"/>
          </a:p>
          <a:p>
            <a:r>
              <a:rPr lang="en-US" sz="1900" dirty="0"/>
              <a:t>Target &lt;105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RR=respiratory rate</a:t>
            </a:r>
          </a:p>
          <a:p>
            <a:r>
              <a:rPr lang="en-US" sz="2000" dirty="0"/>
              <a:t>Vt=Tidal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9CE7E-9503-AA46-B67F-093889BC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7" name="Content Placeholder 14">
            <a:extLst>
              <a:ext uri="{FF2B5EF4-FFF2-40B4-BE49-F238E27FC236}">
                <a16:creationId xmlns:a16="http://schemas.microsoft.com/office/drawing/2014/main" id="{394BBDDC-FE53-4DF8-AB3B-713AB6223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92044"/>
              </p:ext>
            </p:extLst>
          </p:nvPr>
        </p:nvGraphicFramePr>
        <p:xfrm>
          <a:off x="3575050" y="204788"/>
          <a:ext cx="5111750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9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ACD5E92-7B24-444E-96F8-6DCD106D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709"/>
            <a:ext cx="9032980" cy="358241"/>
          </a:xfrm>
        </p:spPr>
        <p:txBody>
          <a:bodyPr/>
          <a:lstStyle/>
          <a:p>
            <a:pPr algn="ctr"/>
            <a:r>
              <a:rPr lang="en-US" dirty="0"/>
              <a:t>Volume Support Parameters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AE9396-D88C-424D-B392-1C0992148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90000"/>
              </a:lnSpc>
            </a:pPr>
            <a:r>
              <a:rPr lang="en-US" dirty="0"/>
              <a:t>Vt is continuously monitored, and pressure adjusted to maintain target Vt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Allows for continuous weaning, target RSBI decreased PPE use and decreased exposure for providers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da-DK" dirty="0"/>
              <a:t>Set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Vt</a:t>
            </a:r>
            <a:r>
              <a:rPr lang="da-DK" dirty="0"/>
              <a:t> (4-6 cc/kg).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Set PEEP, FiO2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Consider </a:t>
            </a:r>
            <a:r>
              <a:rPr lang="en-US" dirty="0" err="1"/>
              <a:t>extubation</a:t>
            </a:r>
            <a:r>
              <a:rPr lang="en-US" dirty="0"/>
              <a:t> when </a:t>
            </a:r>
            <a:r>
              <a:rPr lang="en-US" dirty="0">
                <a:sym typeface="Symbol" pitchFamily="2" charset="2"/>
              </a:rPr>
              <a:t></a:t>
            </a:r>
            <a:r>
              <a:rPr lang="en-US" dirty="0"/>
              <a:t>P (Peak pressure – PEEP) &lt;8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83543-1CD2-6B46-B236-C57B9974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4742602"/>
            <a:ext cx="6858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2E3489-8E5A-41F3-B374-A500CC48CE4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02E5E6-88B2-E04E-8A71-4F321DFCB4AF}"/>
              </a:ext>
            </a:extLst>
          </p:cNvPr>
          <p:cNvSpPr/>
          <p:nvPr/>
        </p:nvSpPr>
        <p:spPr>
          <a:xfrm>
            <a:off x="-12796" y="44372"/>
            <a:ext cx="167225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C00000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638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84A4-16A4-704B-8698-412EED84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80" y="3709"/>
            <a:ext cx="8229600" cy="358241"/>
          </a:xfrm>
        </p:spPr>
        <p:txBody>
          <a:bodyPr/>
          <a:lstStyle/>
          <a:p>
            <a:pPr algn="ctr"/>
            <a:r>
              <a:rPr lang="en-US" dirty="0"/>
              <a:t>Pressure support (PS) ventilation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8C0A-5C01-904E-943A-65E458A3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Set PS level above PEEP +5 cm H2O to target TV 4-6 cc/kg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Target RR &lt;30 and comfortable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Titrate PSV down to maintain RSBI&lt;100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RT must be instructed to manually titrate PSV down 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Consider </a:t>
            </a:r>
            <a:r>
              <a:rPr lang="en-US" sz="2400" dirty="0" err="1"/>
              <a:t>extubation</a:t>
            </a:r>
            <a:r>
              <a:rPr lang="en-US" sz="2400" dirty="0"/>
              <a:t> when PSV&lt;8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C09D0-548D-744F-B8E8-E3DE1D83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E3489-8E5A-41F3-B374-A500CC48C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-23-18. Standard Two-Logo Template TMP">
  <a:themeElements>
    <a:clrScheme name="Cooper Theme Colors">
      <a:dk1>
        <a:sysClr val="windowText" lastClr="000000"/>
      </a:dk1>
      <a:lt1>
        <a:sysClr val="window" lastClr="FFFFFF"/>
      </a:lt1>
      <a:dk2>
        <a:srgbClr val="C00000"/>
      </a:dk2>
      <a:lt2>
        <a:srgbClr val="7F7F7F"/>
      </a:lt2>
      <a:accent1>
        <a:srgbClr val="D8D8D8"/>
      </a:accent1>
      <a:accent2>
        <a:srgbClr val="FF0000"/>
      </a:accent2>
      <a:accent3>
        <a:srgbClr val="00B050"/>
      </a:accent3>
      <a:accent4>
        <a:srgbClr val="FFFF0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3-23-18.-Standard-Two-Logo-Template-x-TMP.potx [Read-Only]" id="{0C34B096-D2E5-4FE5-A51C-93B986C7FEF8}" vid="{AB2D2E43-3A00-4F29-BFFE-99EB70942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793</Words>
  <Application>Microsoft Office PowerPoint</Application>
  <PresentationFormat>On-screen Show (16:9)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Wingdings</vt:lpstr>
      <vt:lpstr>03-23-18. Standard Two-Logo Template TMP</vt:lpstr>
      <vt:lpstr>COVID-19  Mechanical Ventilator titration &amp; weaning protocol</vt:lpstr>
      <vt:lpstr>Useful Tips</vt:lpstr>
      <vt:lpstr>Policy</vt:lpstr>
      <vt:lpstr>          </vt:lpstr>
      <vt:lpstr>Adjust Vt to a maximum of 6 ml/kg ideal body weight</vt:lpstr>
      <vt:lpstr> Wean PEEP based on the table</vt:lpstr>
      <vt:lpstr> Procedure for Spontaneous Parameters </vt:lpstr>
      <vt:lpstr>Volume Support Parameters</vt:lpstr>
      <vt:lpstr>Pressure support (PS) ventilation parameters</vt:lpstr>
      <vt:lpstr>  Extubation  </vt:lpstr>
      <vt:lpstr>Extubation</vt:lpstr>
      <vt:lpstr>Extubation</vt:lpstr>
      <vt:lpstr> Non-invasive Support Post-extubation </vt:lpstr>
      <vt:lpstr>Important P/F to S/F conversions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Mechanical Ventilator weaning protocol</dc:title>
  <dc:creator>Ramya Lotano</dc:creator>
  <cp:lastModifiedBy>Puri,Nitin</cp:lastModifiedBy>
  <cp:revision>11</cp:revision>
  <dcterms:created xsi:type="dcterms:W3CDTF">2020-04-24T00:01:10Z</dcterms:created>
  <dcterms:modified xsi:type="dcterms:W3CDTF">2020-04-27T15:44:16Z</dcterms:modified>
</cp:coreProperties>
</file>