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8" r:id="rId8"/>
    <p:sldId id="266" r:id="rId9"/>
    <p:sldId id="267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2907" autoAdjust="0"/>
  </p:normalViewPr>
  <p:slideViewPr>
    <p:cSldViewPr showGuides="1">
      <p:cViewPr>
        <p:scale>
          <a:sx n="100" d="100"/>
          <a:sy n="100" d="100"/>
        </p:scale>
        <p:origin x="-165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E5138-781C-4E48-B93B-995762DADD68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5C7E3-8693-479A-BE7E-B560FDEB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8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DEF-8D05-4F51-A744-9E71DC0179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2"/>
            <a:ext cx="91440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24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B98-88ED-48C4-9C44-677439555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6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079" y="57150"/>
            <a:ext cx="7620000" cy="304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FAF8-890B-4C4E-AFE1-01779F80F0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2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8774-B31D-4012-9E34-77C61B2F43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5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079" y="57150"/>
            <a:ext cx="7620000" cy="304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88BD-CEB7-4E88-A2E9-976A242B3B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4781550"/>
            <a:ext cx="2895600" cy="273844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4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7A75-616A-4922-B508-EEA5D42652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71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079" y="57150"/>
            <a:ext cx="7620000" cy="304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09D9-B97A-43A6-87E9-DFC7CEA92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4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079" y="57150"/>
            <a:ext cx="7620000" cy="304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AAA-7A15-4062-ACC7-46C4EE8102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3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079" y="57150"/>
            <a:ext cx="7620000" cy="304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BA60-3845-4FA2-A2B1-A9371266A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2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079" y="57150"/>
            <a:ext cx="7620000" cy="30480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E833-17EE-45A9-90D7-F29A45AB9A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4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7AC5-7EDA-4A4C-9EF9-BE78AE63B7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6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C4B-8684-449C-885C-99CCEE19BA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5975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079" y="9765"/>
            <a:ext cx="7620000" cy="536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279" y="819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734651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F04E-B9DA-48B8-A7EF-9C8A75FD37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04/05/20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474781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4762500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4A29-7480-48B7-B217-6F3E1AEA88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714021"/>
            <a:ext cx="1219200" cy="36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3600" b="1" kern="1200">
          <a:solidFill>
            <a:srgbClr val="C00000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388" y="1063229"/>
            <a:ext cx="7672387" cy="1790700"/>
          </a:xfrm>
        </p:spPr>
        <p:txBody>
          <a:bodyPr>
            <a:noAutofit/>
          </a:bodyPr>
          <a:lstStyle/>
          <a:p>
            <a:r>
              <a:rPr lang="en-US" sz="4000" dirty="0"/>
              <a:t>Protocol for use of continuous neuromuscular blockade (NMB)</a:t>
            </a:r>
            <a:br>
              <a:rPr lang="en-US" sz="4000" dirty="0"/>
            </a:br>
            <a:r>
              <a:rPr lang="en-US" sz="4000" dirty="0"/>
              <a:t>during COVID-19 surge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01603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Critical Care Department</a:t>
            </a:r>
          </a:p>
          <a:p>
            <a:r>
              <a:rPr lang="en-US" dirty="0" smtClean="0"/>
              <a:t>Cooper University Health Care</a:t>
            </a:r>
          </a:p>
          <a:p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7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Learning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BIS is available, use standard protocol, however BIS should be prioritized on patients on ECMO.  </a:t>
            </a:r>
            <a:endParaRPr lang="en-US" dirty="0"/>
          </a:p>
          <a:p>
            <a:r>
              <a:rPr lang="en-US" dirty="0" smtClean="0"/>
              <a:t>Without BIS, do NOT attempt to titrate </a:t>
            </a:r>
            <a:r>
              <a:rPr lang="en-US" dirty="0" smtClean="0"/>
              <a:t>sedation while on NMBA.  </a:t>
            </a:r>
            <a:r>
              <a:rPr lang="en-US" dirty="0" smtClean="0"/>
              <a:t>Change orders in EPIC to reflect that sedation/ analgesia drips are non-</a:t>
            </a:r>
            <a:r>
              <a:rPr lang="en-US" dirty="0" err="1" smtClean="0"/>
              <a:t>titratable</a:t>
            </a:r>
            <a:r>
              <a:rPr lang="en-US" dirty="0" smtClean="0"/>
              <a:t>.  Boluses are still ok.  </a:t>
            </a:r>
          </a:p>
          <a:p>
            <a:r>
              <a:rPr lang="en-US" dirty="0" smtClean="0"/>
              <a:t>Do daily checks off </a:t>
            </a:r>
            <a:r>
              <a:rPr lang="en-US" dirty="0" smtClean="0"/>
              <a:t>NMBA (</a:t>
            </a:r>
            <a:r>
              <a:rPr lang="en-US" dirty="0" smtClean="0"/>
              <a:t>if safe to do so) to see if </a:t>
            </a:r>
            <a:r>
              <a:rPr lang="en-US" dirty="0" smtClean="0"/>
              <a:t>NMB is </a:t>
            </a:r>
            <a:r>
              <a:rPr lang="en-US" dirty="0" smtClean="0"/>
              <a:t>still needed and to see if </a:t>
            </a:r>
            <a:r>
              <a:rPr lang="en-US" dirty="0" smtClean="0"/>
              <a:t>sedation</a:t>
            </a:r>
            <a:r>
              <a:rPr lang="en-US" smtClean="0"/>
              <a:t>/ analgesia </a:t>
            </a:r>
            <a:r>
              <a:rPr lang="en-US" dirty="0" smtClean="0"/>
              <a:t>needs to be titrated up or 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A29-7480-48B7-B217-6F3E1AEA8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2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Patients with COVID-19 may progress to ARDS, requiring use of NMB to manage oxygenation and ventilator </a:t>
            </a:r>
            <a:r>
              <a:rPr lang="en-US" sz="2400" dirty="0" err="1" smtClean="0"/>
              <a:t>dyssynchrony</a:t>
            </a:r>
            <a:endParaRPr lang="en-US" sz="2400" dirty="0" smtClean="0"/>
          </a:p>
          <a:p>
            <a:r>
              <a:rPr lang="en-US" sz="2400" dirty="0" smtClean="0"/>
              <a:t>During COVID-19 surge, </a:t>
            </a:r>
            <a:r>
              <a:rPr lang="en-US" sz="2400" dirty="0" err="1" smtClean="0"/>
              <a:t>bispectral</a:t>
            </a:r>
            <a:r>
              <a:rPr lang="en-US" sz="2400" dirty="0" smtClean="0"/>
              <a:t> index (BIS) monitor may not be available to monitor level of sedation for all patients who require NMB therapy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721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Indications for NMB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Severe ARDS with ongoing hypoxia due to ventilator </a:t>
            </a:r>
            <a:r>
              <a:rPr lang="en-US" sz="2400" dirty="0" err="1" smtClean="0"/>
              <a:t>dyssynchrony</a:t>
            </a:r>
            <a:endParaRPr lang="en-US" sz="2400" dirty="0"/>
          </a:p>
          <a:p>
            <a:pPr lvl="0"/>
            <a:r>
              <a:rPr lang="en-US" sz="2400" dirty="0"/>
              <a:t>Severe status </a:t>
            </a:r>
            <a:r>
              <a:rPr lang="en-US" sz="2400" dirty="0" err="1"/>
              <a:t>asthmaticus</a:t>
            </a:r>
            <a:r>
              <a:rPr lang="en-US" sz="2400" dirty="0"/>
              <a:t> with ventilator </a:t>
            </a:r>
            <a:r>
              <a:rPr lang="en-US" sz="2400" dirty="0" err="1"/>
              <a:t>dyssynchrony</a:t>
            </a:r>
            <a:endParaRPr lang="en-US" sz="2400" dirty="0"/>
          </a:p>
          <a:p>
            <a:pPr lvl="0"/>
            <a:r>
              <a:rPr lang="en-US" sz="2400" dirty="0"/>
              <a:t>Shivering preventing achievement of targeted temperature management </a:t>
            </a:r>
          </a:p>
          <a:p>
            <a:pPr lvl="0"/>
            <a:r>
              <a:rPr lang="en-US" sz="2400" dirty="0"/>
              <a:t>Surgical request (e.g. open abdomen, returning to OR)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776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Contraindications for NMB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Any condition requiring accurate neurologic monitoring, neurological status is the primary concern, and neurological changes would prompt emergent intervention</a:t>
            </a:r>
          </a:p>
          <a:p>
            <a:pPr lvl="0"/>
            <a:r>
              <a:rPr lang="en-US" sz="2000" dirty="0"/>
              <a:t>Inability to achieve or contraindication to deep sedation</a:t>
            </a:r>
          </a:p>
          <a:p>
            <a:pPr lvl="0"/>
            <a:r>
              <a:rPr lang="en-US" sz="2000" dirty="0"/>
              <a:t>Brain-death testing </a:t>
            </a:r>
            <a:r>
              <a:rPr lang="en-US" sz="2000" b="1" dirty="0"/>
              <a:t>(absolute)</a:t>
            </a:r>
            <a:endParaRPr lang="en-US" sz="2000" dirty="0"/>
          </a:p>
          <a:p>
            <a:pPr lvl="0"/>
            <a:r>
              <a:rPr lang="en-US" sz="2000" dirty="0"/>
              <a:t>End-of-life care, comfort care, or compassionate </a:t>
            </a:r>
            <a:r>
              <a:rPr lang="en-US" sz="2000" dirty="0" err="1"/>
              <a:t>extubation</a:t>
            </a:r>
            <a:r>
              <a:rPr lang="en-US" sz="2000" dirty="0"/>
              <a:t> </a:t>
            </a:r>
            <a:r>
              <a:rPr lang="en-US" sz="2000" b="1" dirty="0"/>
              <a:t>(absolute)</a:t>
            </a:r>
            <a:endParaRPr lang="en-US" sz="2000" dirty="0"/>
          </a:p>
          <a:p>
            <a:pPr lvl="0"/>
            <a:r>
              <a:rPr lang="en-US" sz="2000" dirty="0"/>
              <a:t>Cardiogenic hemodynamic instability </a:t>
            </a:r>
            <a:r>
              <a:rPr lang="en-US" sz="2000" b="1" dirty="0"/>
              <a:t>(relative)</a:t>
            </a:r>
            <a:endParaRPr lang="en-US" sz="2000" dirty="0"/>
          </a:p>
          <a:p>
            <a:pPr lvl="0"/>
            <a:r>
              <a:rPr lang="en-US" sz="2000" dirty="0"/>
              <a:t>High dose steroids </a:t>
            </a:r>
            <a:r>
              <a:rPr lang="en-US" sz="2000" b="1" dirty="0"/>
              <a:t>(relative</a:t>
            </a:r>
            <a:r>
              <a:rPr lang="en-US" sz="2000" b="1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250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Titrate sedation, using established protocols and multimodal </a:t>
            </a:r>
            <a:r>
              <a:rPr lang="en-US" dirty="0" err="1" smtClean="0"/>
              <a:t>analgosedation</a:t>
            </a:r>
            <a:r>
              <a:rPr lang="en-US" dirty="0"/>
              <a:t>, to achieve a RASS of -5. Aim to use the minimum amount of medications to achieve a RASS of -5 and NVPS &lt;3.</a:t>
            </a:r>
            <a:endParaRPr lang="en-US" sz="1800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Once the minimal rates of continuous infusions of </a:t>
            </a:r>
            <a:r>
              <a:rPr lang="en-US" dirty="0" err="1" smtClean="0"/>
              <a:t>analgosedation</a:t>
            </a:r>
            <a:r>
              <a:rPr lang="en-US" dirty="0" smtClean="0"/>
              <a:t> </a:t>
            </a:r>
            <a:r>
              <a:rPr lang="en-US" dirty="0"/>
              <a:t>are established to achieve RASS of -5/ NVPS &lt;3, change the orders in EPIC to </a:t>
            </a:r>
            <a:r>
              <a:rPr lang="en-US" b="1" dirty="0"/>
              <a:t>non-</a:t>
            </a:r>
            <a:r>
              <a:rPr lang="en-US" b="1" dirty="0" err="1"/>
              <a:t>titratable</a:t>
            </a:r>
            <a:r>
              <a:rPr lang="en-US" dirty="0"/>
              <a:t>. This includes eliminating the titration parameters in the administration instructions and the dose range within the EPIC orders. </a:t>
            </a:r>
            <a:endParaRPr lang="en-US" sz="1800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Initiate neuromuscular blockade agent (NMBA) per protocol. </a:t>
            </a:r>
            <a:endParaRPr lang="en-US" sz="1800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Titrate NMBA to desired peripheral nerve stimulation via train of four (TOF), as well as elimination of </a:t>
            </a:r>
            <a:r>
              <a:rPr lang="en-US" dirty="0" err="1"/>
              <a:t>overbreathing</a:t>
            </a:r>
            <a:r>
              <a:rPr lang="en-US" dirty="0"/>
              <a:t> the respiratory rate set on the ventilator. </a:t>
            </a:r>
            <a:endParaRPr lang="en-US" sz="1800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used for shivering, NMBAs should titrate to BSAS of </a:t>
            </a:r>
            <a:r>
              <a:rPr lang="en-US" dirty="0" smtClean="0"/>
              <a:t>0</a:t>
            </a:r>
            <a:endParaRPr lang="en-US" sz="1200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1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Protocol, </a:t>
            </a:r>
            <a:r>
              <a:rPr lang="en-US" b="1" i="1" dirty="0" smtClean="0"/>
              <a:t>continued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394472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 startAt="5"/>
            </a:pPr>
            <a:r>
              <a:rPr lang="en-US" sz="2000" dirty="0" smtClean="0"/>
              <a:t>Treating </a:t>
            </a:r>
            <a:r>
              <a:rPr lang="en-US" sz="2000" dirty="0"/>
              <a:t>physicians should reassess </a:t>
            </a:r>
            <a:r>
              <a:rPr lang="en-US" sz="2000" dirty="0" smtClean="0"/>
              <a:t>need </a:t>
            </a:r>
            <a:r>
              <a:rPr lang="en-US" sz="2000" dirty="0"/>
              <a:t>for continued NMB daily during interdisciplinary rounds. If there is no clear contraindication, a “paralytic vacation” should be trialed to assess the </a:t>
            </a:r>
            <a:r>
              <a:rPr lang="en-US" sz="2000" dirty="0" smtClean="0"/>
              <a:t>following:</a:t>
            </a:r>
            <a:endParaRPr lang="en-US" sz="11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need for the continuous infusion the </a:t>
            </a:r>
            <a:r>
              <a:rPr lang="en-US" sz="1800" dirty="0" smtClean="0"/>
              <a:t>NMBA</a:t>
            </a:r>
            <a:endParaRPr lang="en-US" sz="900" dirty="0"/>
          </a:p>
          <a:p>
            <a:pPr lvl="1"/>
            <a:r>
              <a:rPr lang="en-US" sz="1800" dirty="0" smtClean="0"/>
              <a:t>To </a:t>
            </a:r>
            <a:r>
              <a:rPr lang="en-US" sz="1800" dirty="0"/>
              <a:t>allow titration of </a:t>
            </a:r>
            <a:r>
              <a:rPr lang="en-US" sz="1800" dirty="0" err="1" smtClean="0"/>
              <a:t>analgosedation</a:t>
            </a:r>
            <a:r>
              <a:rPr lang="en-US" sz="1800" dirty="0" smtClean="0"/>
              <a:t> </a:t>
            </a:r>
            <a:r>
              <a:rPr lang="en-US" sz="1800" dirty="0"/>
              <a:t>to goal RASS -5/ NVPS &lt;3, as patient needs may have changed due to </a:t>
            </a:r>
            <a:r>
              <a:rPr lang="en-US" sz="1800" dirty="0" err="1" smtClean="0"/>
              <a:t>tachyphylaxis</a:t>
            </a:r>
            <a:endParaRPr lang="en-US" sz="1000" dirty="0"/>
          </a:p>
          <a:p>
            <a:pPr lvl="1"/>
            <a:r>
              <a:rPr lang="en-US" sz="1800" dirty="0" smtClean="0"/>
              <a:t>Perform </a:t>
            </a:r>
            <a:r>
              <a:rPr lang="en-US" sz="1800" dirty="0"/>
              <a:t>a neurologic </a:t>
            </a:r>
            <a:r>
              <a:rPr lang="en-US" sz="1800" dirty="0" smtClean="0"/>
              <a:t>examination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428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Protocol, </a:t>
            </a:r>
            <a:r>
              <a:rPr lang="en-US" b="1" i="1" dirty="0" smtClean="0"/>
              <a:t>continued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39447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000" dirty="0" smtClean="0"/>
              <a:t>If </a:t>
            </a:r>
            <a:r>
              <a:rPr lang="en-US" sz="2000" dirty="0"/>
              <a:t>the patient triggers the ventilator, titrate </a:t>
            </a:r>
            <a:r>
              <a:rPr lang="en-US" sz="2000" dirty="0" err="1" smtClean="0"/>
              <a:t>analgosedation</a:t>
            </a:r>
            <a:r>
              <a:rPr lang="en-US" sz="2000" dirty="0" smtClean="0"/>
              <a:t> </a:t>
            </a:r>
            <a:r>
              <a:rPr lang="en-US" sz="2000" dirty="0"/>
              <a:t>to attempt achievement of ventilator synchrony through deep sedation without NMB. </a:t>
            </a:r>
            <a:endParaRPr lang="en-US" sz="1100" dirty="0"/>
          </a:p>
          <a:p>
            <a:pPr lvl="1"/>
            <a:r>
              <a:rPr lang="en-US" sz="1800" dirty="0"/>
              <a:t>If unable to achieve synchrony, or decompensation occurs, notify the treating physician. </a:t>
            </a:r>
            <a:r>
              <a:rPr lang="en-US" sz="1800" dirty="0" err="1" smtClean="0"/>
              <a:t>Analgosedation</a:t>
            </a:r>
            <a:r>
              <a:rPr lang="en-US" sz="1800" dirty="0" smtClean="0"/>
              <a:t> </a:t>
            </a:r>
            <a:r>
              <a:rPr lang="en-US" sz="1800" dirty="0"/>
              <a:t>should be titrated to  RASS -5/ NVPS &lt;3 prior to </a:t>
            </a:r>
            <a:r>
              <a:rPr lang="en-US" sz="1800" dirty="0" err="1"/>
              <a:t>reinitiation</a:t>
            </a:r>
            <a:r>
              <a:rPr lang="en-US" sz="1800" dirty="0"/>
              <a:t> of NMB (starting with bolus) per </a:t>
            </a:r>
            <a:r>
              <a:rPr lang="en-US" sz="1800" dirty="0" err="1"/>
              <a:t>orderset</a:t>
            </a:r>
            <a:r>
              <a:rPr lang="en-US" sz="1800" dirty="0"/>
              <a:t>.</a:t>
            </a:r>
            <a:endParaRPr lang="en-US" sz="1000" dirty="0"/>
          </a:p>
          <a:p>
            <a:pPr lvl="1"/>
            <a:r>
              <a:rPr lang="en-US" sz="1800" dirty="0" err="1" smtClean="0"/>
              <a:t>Analgosedation</a:t>
            </a:r>
            <a:r>
              <a:rPr lang="en-US" sz="1800" dirty="0" smtClean="0"/>
              <a:t> </a:t>
            </a:r>
            <a:r>
              <a:rPr lang="en-US" sz="1800" dirty="0"/>
              <a:t>orders should be updated to be </a:t>
            </a:r>
            <a:r>
              <a:rPr lang="en-US" sz="1800" b="1" dirty="0"/>
              <a:t>non-</a:t>
            </a:r>
            <a:r>
              <a:rPr lang="en-US" sz="1800" b="1" dirty="0" err="1"/>
              <a:t>titratable</a:t>
            </a:r>
            <a:r>
              <a:rPr lang="en-US" sz="1800" b="1" dirty="0"/>
              <a:t>. </a:t>
            </a:r>
            <a:r>
              <a:rPr lang="en-US" sz="1800" dirty="0"/>
              <a:t>For ANY adjustments to </a:t>
            </a:r>
            <a:r>
              <a:rPr lang="en-US" sz="1800" dirty="0" err="1" smtClean="0"/>
              <a:t>analgosedation</a:t>
            </a:r>
            <a:r>
              <a:rPr lang="en-US" sz="1800" dirty="0" smtClean="0"/>
              <a:t> </a:t>
            </a:r>
            <a:r>
              <a:rPr lang="en-US" sz="1800" dirty="0"/>
              <a:t>the patient must be able to be assessed using RASS/NVPS and thus not be paralyzed. </a:t>
            </a:r>
            <a:endParaRPr lang="en-US" sz="1800" dirty="0" smtClean="0"/>
          </a:p>
          <a:p>
            <a:pPr lvl="1"/>
            <a:r>
              <a:rPr lang="en-US" sz="1800" i="1" dirty="0" smtClean="0"/>
              <a:t>Exception</a:t>
            </a:r>
            <a:r>
              <a:rPr lang="en-US" sz="1800" i="1" dirty="0"/>
              <a:t>: bolus analgesics and/or sedatives should be used for expected painful and/or stimulating procedures (central lines, wound dressing changes, </a:t>
            </a:r>
            <a:r>
              <a:rPr lang="en-US" sz="1800" i="1" dirty="0" err="1"/>
              <a:t>proning</a:t>
            </a:r>
            <a:r>
              <a:rPr lang="en-US" sz="1800" i="1" dirty="0"/>
              <a:t>/ supinating </a:t>
            </a:r>
            <a:r>
              <a:rPr lang="en-US" sz="1800" i="1" dirty="0" err="1"/>
              <a:t>etc</a:t>
            </a:r>
            <a:r>
              <a:rPr lang="en-US" sz="1800" i="1" dirty="0"/>
              <a:t>)</a:t>
            </a:r>
            <a:endParaRPr lang="en-US" sz="1000" dirty="0"/>
          </a:p>
          <a:p>
            <a:pPr marL="457200" indent="-457200">
              <a:buFont typeface="+mj-lt"/>
              <a:buAutoNum type="arabicPeriod" startAt="6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434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Checklist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Reassess daily for need for continued NMB (and document in note)</a:t>
            </a:r>
          </a:p>
          <a:p>
            <a:pPr lvl="0"/>
            <a:r>
              <a:rPr lang="en-US" sz="2000" dirty="0"/>
              <a:t>VTE chemical and mechanical prophylaxis</a:t>
            </a:r>
          </a:p>
          <a:p>
            <a:pPr lvl="0"/>
            <a:r>
              <a:rPr lang="en-US" sz="2000" dirty="0"/>
              <a:t>Passive range of motion exercises BID ± PT consult</a:t>
            </a:r>
          </a:p>
          <a:p>
            <a:pPr lvl="0"/>
            <a:r>
              <a:rPr lang="en-US" sz="2000" dirty="0"/>
              <a:t>Serum glucose &lt;180 mg/</a:t>
            </a:r>
            <a:r>
              <a:rPr lang="en-US" sz="2000" dirty="0" err="1"/>
              <a:t>dL</a:t>
            </a:r>
            <a:endParaRPr lang="en-US" sz="2000" dirty="0"/>
          </a:p>
          <a:p>
            <a:pPr lvl="0"/>
            <a:r>
              <a:rPr lang="en-US" sz="2000" b="1" u="sng" dirty="0"/>
              <a:t>NO</a:t>
            </a:r>
            <a:r>
              <a:rPr lang="en-US" sz="2000" dirty="0"/>
              <a:t> sedation vacations or SBT while paralyzed (absolute contraindication)</a:t>
            </a:r>
          </a:p>
          <a:p>
            <a:pPr lvl="0"/>
            <a:r>
              <a:rPr lang="en-US" sz="2000" dirty="0"/>
              <a:t>Lubricating eye drops at least </a:t>
            </a:r>
            <a:r>
              <a:rPr lang="en-US" sz="2000" dirty="0" smtClean="0"/>
              <a:t>twice daily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531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Care </a:t>
            </a:r>
            <a:r>
              <a:rPr lang="en-US" b="1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b="1" u="sng" dirty="0"/>
              <a:t>DO</a:t>
            </a:r>
            <a:r>
              <a:rPr lang="en-US" sz="1800" dirty="0"/>
              <a:t> continue to talk to patients as if they were responsive, explain any and all procedures that are going to be done</a:t>
            </a:r>
            <a:endParaRPr lang="en-US" sz="1000" dirty="0"/>
          </a:p>
          <a:p>
            <a:pPr lvl="0"/>
            <a:r>
              <a:rPr lang="en-US" sz="1800" b="1" u="sng" dirty="0"/>
              <a:t>DO</a:t>
            </a:r>
            <a:r>
              <a:rPr lang="en-US" sz="1800" dirty="0" smtClean="0"/>
              <a:t> use local anesthetic for painful procedures (central lines, LP, chest tubes, para/thoracentesis,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  <a:endParaRPr lang="en-US" sz="1000" dirty="0" smtClean="0"/>
          </a:p>
          <a:p>
            <a:pPr lvl="1"/>
            <a:r>
              <a:rPr lang="en-US" sz="1600" b="1" u="sng" dirty="0"/>
              <a:t>DO</a:t>
            </a:r>
            <a:r>
              <a:rPr lang="en-US" sz="1600" dirty="0" smtClean="0"/>
              <a:t> consider bolus dose analgesia/ sedation before procedures.</a:t>
            </a:r>
            <a:endParaRPr lang="en-US" sz="800" dirty="0" smtClean="0"/>
          </a:p>
          <a:p>
            <a:pPr lvl="0"/>
            <a:r>
              <a:rPr lang="en-US" sz="1800" dirty="0" smtClean="0"/>
              <a:t>Use </a:t>
            </a:r>
            <a:r>
              <a:rPr lang="en-US" sz="1800" dirty="0"/>
              <a:t>continuous infusions of sedative(s) capable of achieving deep sedation such as </a:t>
            </a:r>
            <a:r>
              <a:rPr lang="en-US" sz="1800" dirty="0" err="1"/>
              <a:t>propofol</a:t>
            </a:r>
            <a:r>
              <a:rPr lang="en-US" sz="1800" dirty="0"/>
              <a:t> or </a:t>
            </a:r>
            <a:r>
              <a:rPr lang="en-US" sz="1800" dirty="0" smtClean="0"/>
              <a:t>midazolam</a:t>
            </a:r>
            <a:endParaRPr lang="en-US" sz="1000" dirty="0"/>
          </a:p>
          <a:p>
            <a:pPr lvl="1"/>
            <a:r>
              <a:rPr lang="en-US" sz="1600" dirty="0" err="1"/>
              <a:t>Dexmedetomidine</a:t>
            </a:r>
            <a:r>
              <a:rPr lang="en-US" sz="1600" dirty="0"/>
              <a:t> does NOT have a role in achieving deep </a:t>
            </a:r>
            <a:r>
              <a:rPr lang="en-US" sz="1600" dirty="0" smtClean="0"/>
              <a:t>sedation</a:t>
            </a:r>
            <a:endParaRPr lang="en-US" sz="800" dirty="0"/>
          </a:p>
          <a:p>
            <a:pPr lvl="0"/>
            <a:r>
              <a:rPr lang="en-US" sz="1800" dirty="0"/>
              <a:t>Avoid prolonged infusions of NMBAs (&gt;48 hours) if possible</a:t>
            </a:r>
            <a:endParaRPr lang="en-US" sz="1000" dirty="0"/>
          </a:p>
          <a:p>
            <a:pPr lvl="0"/>
            <a:r>
              <a:rPr lang="en-US" sz="1800" dirty="0"/>
              <a:t>Avoid concomitant </a:t>
            </a:r>
            <a:r>
              <a:rPr lang="en-US" sz="1800" dirty="0" smtClean="0"/>
              <a:t>steroids</a:t>
            </a:r>
            <a:endParaRPr lang="en-US" sz="1000" dirty="0"/>
          </a:p>
          <a:p>
            <a:pPr lvl="1"/>
            <a:r>
              <a:rPr lang="en-US" sz="1600" dirty="0"/>
              <a:t>Steroids increase the risk of critical illness myopathy, neuropathy and </a:t>
            </a:r>
            <a:r>
              <a:rPr lang="en-US" sz="1600" dirty="0" smtClean="0"/>
              <a:t>VAP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49952814"/>
      </p:ext>
    </p:extLst>
  </p:cSld>
  <p:clrMapOvr>
    <a:masterClrMapping/>
  </p:clrMapOvr>
</p:sld>
</file>

<file path=ppt/theme/theme1.xml><?xml version="1.0" encoding="utf-8"?>
<a:theme xmlns:a="http://schemas.openxmlformats.org/drawingml/2006/main" name="03-23-18. Cooper Only Template TMP">
  <a:themeElements>
    <a:clrScheme name="Cooper Theme Colors">
      <a:dk1>
        <a:sysClr val="windowText" lastClr="000000"/>
      </a:dk1>
      <a:lt1>
        <a:sysClr val="window" lastClr="FFFFFF"/>
      </a:lt1>
      <a:dk2>
        <a:srgbClr val="C00000"/>
      </a:dk2>
      <a:lt2>
        <a:srgbClr val="7F7F7F"/>
      </a:lt2>
      <a:accent1>
        <a:srgbClr val="D8D8D8"/>
      </a:accent1>
      <a:accent2>
        <a:srgbClr val="FF0000"/>
      </a:accent2>
      <a:accent3>
        <a:srgbClr val="00B050"/>
      </a:accent3>
      <a:accent4>
        <a:srgbClr val="FFFF00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03-24-18.-Cooper-Only-Template-x-TMP</Template>
  <TotalTime>35</TotalTime>
  <Words>774</Words>
  <Application>Microsoft Macintosh PowerPoint</Application>
  <PresentationFormat>On-screen Show (16:9)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03-23-18. Cooper Only Template TMP</vt:lpstr>
      <vt:lpstr>Protocol for use of continuous neuromuscular blockade (NMB) during COVID-19 surge</vt:lpstr>
      <vt:lpstr>Background</vt:lpstr>
      <vt:lpstr>Indications for NMB</vt:lpstr>
      <vt:lpstr>Contraindications for NMB</vt:lpstr>
      <vt:lpstr>Protocol</vt:lpstr>
      <vt:lpstr>Protocol, continued</vt:lpstr>
      <vt:lpstr>Protocol, continued</vt:lpstr>
      <vt:lpstr>Clinical Checklist Items</vt:lpstr>
      <vt:lpstr>Patient Care Recommendations</vt:lpstr>
      <vt:lpstr>Key Learning Points</vt:lpstr>
    </vt:vector>
  </TitlesOfParts>
  <Company>Cooper University Health 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 Only Template</dc:title>
  <dc:creator>Igneri, Lauren</dc:creator>
  <cp:lastModifiedBy>student</cp:lastModifiedBy>
  <cp:revision>6</cp:revision>
  <dcterms:created xsi:type="dcterms:W3CDTF">2020-05-04T20:57:50Z</dcterms:created>
  <dcterms:modified xsi:type="dcterms:W3CDTF">2020-05-05T02:33:55Z</dcterms:modified>
</cp:coreProperties>
</file>